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Economica"/>
      <p:regular r:id="rId46"/>
      <p:bold r:id="rId47"/>
      <p:italic r:id="rId48"/>
      <p:boldItalic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Economica-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conomica-italic.fntdata"/><Relationship Id="rId47" Type="http://schemas.openxmlformats.org/officeDocument/2006/relationships/font" Target="fonts/Economica-bold.fntdata"/><Relationship Id="rId49" Type="http://schemas.openxmlformats.org/officeDocument/2006/relationships/font" Target="fonts/Economic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3d4d6ffc8b_0_1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3d4d6ffc8b_0_1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3d9f2ef0a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3d9f2ef0a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3d9f2ef0a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3d9f2ef0a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3d9f2ef0a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3d9f2ef0a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3d9f2ef0a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3d9f2ef0a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3d4d6ffc8b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3d4d6ffc8b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3d61ba8dce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3d61ba8dce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3e0d45c7d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3e0d45c7d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e0d45c7d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3e0d45c7d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d61ba8dc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d61ba8dc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3d4d6ffc8b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3d4d6ffc8b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3d61ba8dc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3d61ba8dc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3d61ba8dc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3d61ba8dc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3d61ba8dc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3d61ba8dc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d61ba8dc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3d61ba8dc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3d61ba8dc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3d61ba8dc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d61ba8dc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3d61ba8dc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3d61ba8dc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3d61ba8dc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3d61ba8dc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3d61ba8dc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3d61ba8dc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3d61ba8dc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3d61ba8dce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3d61ba8dce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3d4d6ffc8b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3d4d6ffc8b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3d61ba8dc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3d61ba8dc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3d61ba8dc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3d61ba8dc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3d61ba8dce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3d61ba8dce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3d9f2ef0a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3d9f2ef0a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3d9f2ef0a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3d9f2ef0a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d61ba8dce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3d61ba8dce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3e0d45c7d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3e0d45c7d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3d61ba8dce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3d61ba8dce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d9f2ef0a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3d9f2ef0a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3d61ba8dce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3d61ba8dce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3d4d6ffc8b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3d4d6ffc8b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3d61ba8dce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3d61ba8dce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3d4d6ffc8b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3d4d6ffc8b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d4d6ffc8b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3d4d6ffc8b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3d4d6ffc8b_0_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3d4d6ffc8b_0_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d4d6ffc8b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d4d6ffc8b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3e0d45c7d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3e0d45c7d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brilliant.org/wiki/depth-first-search-dfs/#complexity-of-depth-first-search" TargetMode="External"/><Relationship Id="rId4" Type="http://schemas.openxmlformats.org/officeDocument/2006/relationships/hyperlink" Target="http://www.cs.umd.edu/class/spring2019/cmsc132-020X-040X/Project8/proj8.html" TargetMode="External"/><Relationship Id="rId5" Type="http://schemas.openxmlformats.org/officeDocument/2006/relationships/hyperlink" Target="http://cpc.cpsc.ucalgary.ca/practice/mcpc2014/problems/F/F.html" TargetMode="External"/><Relationship Id="rId6" Type="http://schemas.openxmlformats.org/officeDocument/2006/relationships/hyperlink" Target="https://www.google.com/search?q=maze&amp;rlz=1C1CHBD_enUS791US791&amp;sxsrf=ACYBGNTVoDzc4CGGVO4j4YW5OhIEt8N-EA:1574314324610&amp;source=lnms&amp;tbm=isch&amp;sa=X&amp;ved=2ahUKEwjD6NTwyfrlAhWTvp4KHWp-DH8Q_AUoAXoECBEQAw&amp;biw=2046&amp;bih=933" TargetMode="External"/><Relationship Id="rId7" Type="http://schemas.openxmlformats.org/officeDocument/2006/relationships/hyperlink" Target="https://leetcode.com/problems/the-maze/" TargetMode="External"/><Relationship Id="rId8" Type="http://schemas.openxmlformats.org/officeDocument/2006/relationships/hyperlink" Target="https://www.youtube.com/watch?v=e_75Z90j0I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slide" Target="/ppt/slides/slide17.xml"/><Relationship Id="rId10" Type="http://schemas.openxmlformats.org/officeDocument/2006/relationships/slide" Target="/ppt/slides/slide16.xml"/><Relationship Id="rId13" Type="http://schemas.openxmlformats.org/officeDocument/2006/relationships/slide" Target="/ppt/slides/slide35.xml"/><Relationship Id="rId12" Type="http://schemas.openxmlformats.org/officeDocument/2006/relationships/slide" Target="/ppt/slides/slide33.xml"/><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slide" Target="/ppt/slides/slide10.xml"/><Relationship Id="rId4" Type="http://schemas.openxmlformats.org/officeDocument/2006/relationships/slide" Target="/ppt/slides/slide9.xml"/><Relationship Id="rId9" Type="http://schemas.openxmlformats.org/officeDocument/2006/relationships/slide" Target="/ppt/slides/slide15.xml"/><Relationship Id="rId15" Type="http://schemas.openxmlformats.org/officeDocument/2006/relationships/slide" Target="/ppt/slides/slide37.xml"/><Relationship Id="rId14" Type="http://schemas.openxmlformats.org/officeDocument/2006/relationships/slide" Target="/ppt/slides/slide36.xml"/><Relationship Id="rId17" Type="http://schemas.openxmlformats.org/officeDocument/2006/relationships/slide" Target="/ppt/slides/slide39.xml"/><Relationship Id="rId16" Type="http://schemas.openxmlformats.org/officeDocument/2006/relationships/slide" Target="/ppt/slides/slide38.xml"/><Relationship Id="rId5" Type="http://schemas.openxmlformats.org/officeDocument/2006/relationships/slide" Target="/ppt/slides/slide11.xml"/><Relationship Id="rId6" Type="http://schemas.openxmlformats.org/officeDocument/2006/relationships/slide" Target="/ppt/slides/slide12.xml"/><Relationship Id="rId18" Type="http://schemas.openxmlformats.org/officeDocument/2006/relationships/slide" Target="/ppt/slides/slide40.xml"/><Relationship Id="rId7" Type="http://schemas.openxmlformats.org/officeDocument/2006/relationships/slide" Target="/ppt/slides/slide13.xml"/><Relationship Id="rId8" Type="http://schemas.openxmlformats.org/officeDocument/2006/relationships/slide" Target="/ppt/slides/slide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Maze</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Norina Akhtar</a:t>
            </a:r>
            <a:endParaRPr/>
          </a:p>
          <a:p>
            <a:pPr indent="0" lvl="0" marL="0" rtl="0" algn="ctr">
              <a:spcBef>
                <a:spcPts val="0"/>
              </a:spcBef>
              <a:spcAft>
                <a:spcPts val="0"/>
              </a:spcAft>
              <a:buNone/>
            </a:pPr>
            <a:r>
              <a:rPr lang="en"/>
              <a:t>19643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20" name="Google Shape;120;p22"/>
          <p:cNvSpPr txBox="1"/>
          <p:nvPr>
            <p:ph idx="1" type="body"/>
          </p:nvPr>
        </p:nvSpPr>
        <p:spPr>
          <a:xfrm>
            <a:off x="311700" y="1225225"/>
            <a:ext cx="8520600" cy="266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maze is a 2D matrix in which some cells are blocked. One of the cells is the source cell, from where we have to start. And another one of them is the destination, where we have to reach. We have to find a path from the source to the destination without moving into any of the blocked cells.</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i="1" lang="en"/>
              <a:t>How to design</a:t>
            </a:r>
            <a:endParaRPr i="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Identify and Understand the problem</a:t>
            </a:r>
            <a:endParaRPr/>
          </a:p>
        </p:txBody>
      </p:sp>
      <p:sp>
        <p:nvSpPr>
          <p:cNvPr id="131" name="Google Shape;131;p24"/>
          <p:cNvSpPr txBox="1"/>
          <p:nvPr>
            <p:ph idx="1" type="body"/>
          </p:nvPr>
        </p:nvSpPr>
        <p:spPr>
          <a:xfrm>
            <a:off x="311700" y="1225225"/>
            <a:ext cx="8520600" cy="35346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Clr>
                <a:schemeClr val="dk1"/>
              </a:buClr>
              <a:buSzPct val="61111"/>
              <a:buFont typeface="Arial"/>
              <a:buNone/>
            </a:pPr>
            <a:r>
              <a:rPr b="1" lang="en"/>
              <a:t>1</a:t>
            </a:r>
            <a:r>
              <a:rPr lang="en"/>
              <a:t>:Walkable Path</a:t>
            </a:r>
            <a:endParaRPr/>
          </a:p>
          <a:p>
            <a:pPr indent="0" lvl="0" marL="0" rtl="0" algn="l">
              <a:spcBef>
                <a:spcPts val="1200"/>
              </a:spcBef>
              <a:spcAft>
                <a:spcPts val="0"/>
              </a:spcAft>
              <a:buClr>
                <a:schemeClr val="dk1"/>
              </a:buClr>
              <a:buSzPct val="61111"/>
              <a:buFont typeface="Arial"/>
              <a:buNone/>
            </a:pPr>
            <a:r>
              <a:rPr b="1" lang="en"/>
              <a:t>0:</a:t>
            </a:r>
            <a:r>
              <a:rPr lang="en"/>
              <a:t> Non-walkable Path</a:t>
            </a:r>
            <a:endParaRPr/>
          </a:p>
          <a:p>
            <a:pPr indent="0" lvl="0" marL="0" rtl="0" algn="l">
              <a:spcBef>
                <a:spcPts val="1200"/>
              </a:spcBef>
              <a:spcAft>
                <a:spcPts val="0"/>
              </a:spcAft>
              <a:buClr>
                <a:schemeClr val="dk1"/>
              </a:buClr>
              <a:buSzPct val="61111"/>
              <a:buFont typeface="Arial"/>
              <a:buNone/>
            </a:pPr>
            <a:r>
              <a:rPr b="1" lang="en"/>
              <a:t>S</a:t>
            </a:r>
            <a:r>
              <a:rPr lang="en"/>
              <a:t>:Starting point (start will be (0,0))</a:t>
            </a:r>
            <a:endParaRPr/>
          </a:p>
          <a:p>
            <a:pPr indent="0" lvl="0" marL="0" rtl="0" algn="l">
              <a:spcBef>
                <a:spcPts val="1200"/>
              </a:spcBef>
              <a:spcAft>
                <a:spcPts val="0"/>
              </a:spcAft>
              <a:buNone/>
            </a:pPr>
            <a:r>
              <a:rPr b="1" lang="en"/>
              <a:t>D</a:t>
            </a:r>
            <a:r>
              <a:rPr lang="en"/>
              <a:t>:Destination</a:t>
            </a:r>
            <a:endParaRPr/>
          </a:p>
          <a:p>
            <a:pPr indent="0" lvl="0" marL="0" rtl="0" algn="l">
              <a:spcBef>
                <a:spcPts val="1200"/>
              </a:spcBef>
              <a:spcAft>
                <a:spcPts val="0"/>
              </a:spcAft>
              <a:buNone/>
            </a:pPr>
            <a:r>
              <a:rPr lang="en"/>
              <a:t>When you see problem first thing should come to your mind is what if starting point is not walkable(0) if it is not walkable then you should immediately return False or Not possible. </a:t>
            </a:r>
            <a:endParaRPr/>
          </a:p>
          <a:p>
            <a:pPr indent="0" lvl="0" marL="0" rtl="0" algn="l">
              <a:spcBef>
                <a:spcPts val="1200"/>
              </a:spcBef>
              <a:spcAft>
                <a:spcPts val="0"/>
              </a:spcAft>
              <a:buClr>
                <a:schemeClr val="dk1"/>
              </a:buClr>
              <a:buSzPct val="61111"/>
              <a:buFont typeface="Arial"/>
              <a:buNone/>
            </a:pPr>
            <a:r>
              <a:rPr lang="en"/>
              <a:t>If the ball </a:t>
            </a:r>
            <a:r>
              <a:rPr lang="en"/>
              <a:t>doesn't</a:t>
            </a:r>
            <a:r>
              <a:rPr lang="en"/>
              <a:t> stop at destination because the ball is rolling through all cell, It means there is no possible way for ball.</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Investigation</a:t>
            </a:r>
            <a:endParaRPr/>
          </a:p>
        </p:txBody>
      </p:sp>
      <p:sp>
        <p:nvSpPr>
          <p:cNvPr id="137" name="Google Shape;137;p25"/>
          <p:cNvSpPr txBox="1"/>
          <p:nvPr>
            <p:ph idx="1" type="body"/>
          </p:nvPr>
        </p:nvSpPr>
        <p:spPr>
          <a:xfrm>
            <a:off x="207400" y="1147225"/>
            <a:ext cx="8625000" cy="36333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lang="en" sz="5989"/>
              <a:t>We'll solve our generated maze with two different methods:</a:t>
            </a:r>
            <a:endParaRPr sz="5989"/>
          </a:p>
          <a:p>
            <a:pPr indent="-323684" lvl="0" marL="457200" rtl="0" algn="l">
              <a:spcBef>
                <a:spcPts val="1200"/>
              </a:spcBef>
              <a:spcAft>
                <a:spcPts val="0"/>
              </a:spcAft>
              <a:buSzPct val="100000"/>
              <a:buFont typeface="Open Sans"/>
              <a:buAutoNum type="arabicPeriod"/>
            </a:pPr>
            <a:r>
              <a:rPr lang="en" sz="5989"/>
              <a:t>Depth first search </a:t>
            </a:r>
            <a:endParaRPr sz="5989"/>
          </a:p>
          <a:p>
            <a:pPr indent="-323684" lvl="0" marL="457200" rtl="0" algn="l">
              <a:spcBef>
                <a:spcPts val="0"/>
              </a:spcBef>
              <a:spcAft>
                <a:spcPts val="0"/>
              </a:spcAft>
              <a:buSzPct val="100000"/>
              <a:buFont typeface="Open Sans"/>
              <a:buAutoNum type="arabicPeriod"/>
            </a:pPr>
            <a:r>
              <a:rPr lang="en" sz="5989"/>
              <a:t>Breadth first search</a:t>
            </a:r>
            <a:endParaRPr sz="5989"/>
          </a:p>
          <a:p>
            <a:pPr indent="0" lvl="0" marL="0" rtl="0" algn="l">
              <a:spcBef>
                <a:spcPts val="1200"/>
              </a:spcBef>
              <a:spcAft>
                <a:spcPts val="0"/>
              </a:spcAft>
              <a:buNone/>
            </a:pPr>
            <a:r>
              <a:rPr lang="en" sz="5000"/>
              <a:t>I</a:t>
            </a:r>
            <a:r>
              <a:rPr lang="en" sz="5800"/>
              <a:t>f you're not concerned about memory, you can pick either. If you're fairly comfortable with recursion, DFS should be easier to implement</a:t>
            </a:r>
            <a:endParaRPr sz="6789"/>
          </a:p>
          <a:p>
            <a:pPr indent="0" lvl="0" marL="0" rtl="0" algn="l">
              <a:spcBef>
                <a:spcPts val="1200"/>
              </a:spcBef>
              <a:spcAft>
                <a:spcPts val="0"/>
              </a:spcAft>
              <a:buNone/>
            </a:pPr>
            <a:r>
              <a:rPr lang="en" sz="5989"/>
              <a:t> They have similar running time,  but either may greatly outperform the other on any given problem simply due to the order in which the cells are visited.</a:t>
            </a:r>
            <a:endParaRPr sz="5989"/>
          </a:p>
          <a:p>
            <a:pPr indent="0" lvl="0" marL="0" rtl="0" algn="l">
              <a:spcBef>
                <a:spcPts val="1200"/>
              </a:spcBef>
              <a:spcAft>
                <a:spcPts val="0"/>
              </a:spcAft>
              <a:buNone/>
            </a:pPr>
            <a:r>
              <a:rPr lang="en" sz="5989"/>
              <a:t>Using depth first search will generally be quicker because it is stack based algorithm ,easier to implement  (leveraging the call stack of the recursive algorithm) rather than explicit (requiring a "wrapper" function that creates a queue and a "helper" function that receives that queue as a by-reference parameter.</a:t>
            </a:r>
            <a:endParaRPr sz="5989"/>
          </a:p>
          <a:p>
            <a:pPr indent="0" lvl="0" marL="0" rtl="0" algn="l">
              <a:spcBef>
                <a:spcPts val="1200"/>
              </a:spcBef>
              <a:spcAft>
                <a:spcPts val="0"/>
              </a:spcAft>
              <a:buNone/>
            </a:pPr>
            <a:r>
              <a:t/>
            </a:r>
            <a:endParaRPr sz="1500"/>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Solutions</a:t>
            </a:r>
            <a:endParaRPr/>
          </a:p>
        </p:txBody>
      </p:sp>
      <p:sp>
        <p:nvSpPr>
          <p:cNvPr id="143" name="Google Shape;143;p2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1400"/>
          </a:p>
          <a:p>
            <a:pPr indent="0" lvl="0" marL="0" rtl="0" algn="l">
              <a:spcBef>
                <a:spcPts val="1200"/>
              </a:spcBef>
              <a:spcAft>
                <a:spcPts val="0"/>
              </a:spcAft>
              <a:buClr>
                <a:schemeClr val="dk1"/>
              </a:buClr>
              <a:buSzPts val="1100"/>
              <a:buFont typeface="Arial"/>
              <a:buNone/>
            </a:pPr>
            <a:r>
              <a:rPr lang="en" sz="1400"/>
              <a:t>For mazes specifically ,if we define a maze as there being only one way to reach a cell from the starting point without backtracking, meaning it's essentially a tree , BFS will generally use more memory, as we'll need to keep multiple paths in memory at the same time, where DFS only needs to keep track of a single path at any given time .</a:t>
            </a:r>
            <a:endParaRPr sz="1400"/>
          </a:p>
          <a:p>
            <a:pPr indent="0" lvl="0" marL="0" rtl="0" algn="l">
              <a:spcBef>
                <a:spcPts val="1200"/>
              </a:spcBef>
              <a:spcAft>
                <a:spcPts val="0"/>
              </a:spcAft>
              <a:buClr>
                <a:schemeClr val="dk1"/>
              </a:buClr>
              <a:buSzPts val="1100"/>
              <a:buFont typeface="Arial"/>
              <a:buNone/>
            </a:pPr>
            <a:r>
              <a:rPr lang="en" sz="1400"/>
              <a:t>This will find a solution, but it won't necessarily find the shortest solution. It focuses on you, is fast for all types of Mazes, and uses stack space up to the size of the Maze. If you're at a wall (or an area you've already plotted), return failure, else if you're at the finish, return success, else recursively try moving in the four directions. Plot a line when you try a new direction, and erase a line when you return failure, and a single solution will be marked out when you hit success.</a:t>
            </a:r>
            <a:endParaRPr sz="1400"/>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265500" y="929275"/>
            <a:ext cx="4045200" cy="742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Objective</a:t>
            </a:r>
            <a:endParaRPr/>
          </a:p>
        </p:txBody>
      </p:sp>
      <p:sp>
        <p:nvSpPr>
          <p:cNvPr id="149" name="Google Shape;149;p27"/>
          <p:cNvSpPr txBox="1"/>
          <p:nvPr>
            <p:ph idx="1" type="subTitle"/>
          </p:nvPr>
        </p:nvSpPr>
        <p:spPr>
          <a:xfrm>
            <a:off x="142875" y="2014550"/>
            <a:ext cx="4272000" cy="2886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 sz="1800">
                <a:latin typeface="Open Sans"/>
                <a:ea typeface="Open Sans"/>
                <a:cs typeface="Open Sans"/>
                <a:sym typeface="Open Sans"/>
              </a:rPr>
              <a:t>Our objective is to find the possible way from m , the balls start position to n the destination  , where start =[ start(row),start(col)] and destination = [destination(row), destination(col)] ,return true if the ball can stop at the destination, otherwise return false.</a:t>
            </a:r>
            <a:endParaRPr/>
          </a:p>
        </p:txBody>
      </p:sp>
      <p:sp>
        <p:nvSpPr>
          <p:cNvPr id="150" name="Google Shape;150;p27"/>
          <p:cNvSpPr txBox="1"/>
          <p:nvPr>
            <p:ph idx="2" type="body"/>
          </p:nvPr>
        </p:nvSpPr>
        <p:spPr>
          <a:xfrm>
            <a:off x="5098925" y="1084375"/>
            <a:ext cx="3677700" cy="27444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151" name="Google Shape;151;p27"/>
          <p:cNvPicPr preferRelativeResize="0"/>
          <p:nvPr/>
        </p:nvPicPr>
        <p:blipFill>
          <a:blip r:embed="rId3">
            <a:alphaModFix/>
          </a:blip>
          <a:stretch>
            <a:fillRect/>
          </a:stretch>
        </p:blipFill>
        <p:spPr>
          <a:xfrm>
            <a:off x="5063525" y="1084375"/>
            <a:ext cx="3713001" cy="27443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285575" y="194500"/>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Tree : Depth first traversal on a maze</a:t>
            </a:r>
            <a:endParaRPr/>
          </a:p>
        </p:txBody>
      </p:sp>
      <p:sp>
        <p:nvSpPr>
          <p:cNvPr id="157" name="Google Shape;157;p28"/>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en" sz="1700"/>
              <a:t>A maze can be viewed as a graph, if we consider each juncture (intersection) in the maze to be a vertex, and we add edges to the graph between adjacent junctures that are not blocked by a wall</a:t>
            </a:r>
            <a:endParaRPr sz="1700"/>
          </a:p>
          <a:p>
            <a:pPr indent="0" lvl="0" marL="0" rtl="0" algn="l">
              <a:spcBef>
                <a:spcPts val="1200"/>
              </a:spcBef>
              <a:spcAft>
                <a:spcPts val="1200"/>
              </a:spcAft>
              <a:buNone/>
            </a:pPr>
            <a:r>
              <a:t/>
            </a:r>
            <a:endParaRPr/>
          </a:p>
        </p:txBody>
      </p:sp>
      <p:sp>
        <p:nvSpPr>
          <p:cNvPr id="158" name="Google Shape;158;p28"/>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9" name="Google Shape;159;p28"/>
          <p:cNvPicPr preferRelativeResize="0"/>
          <p:nvPr/>
        </p:nvPicPr>
        <p:blipFill>
          <a:blip r:embed="rId3">
            <a:alphaModFix/>
          </a:blip>
          <a:stretch>
            <a:fillRect/>
          </a:stretch>
        </p:blipFill>
        <p:spPr>
          <a:xfrm>
            <a:off x="4845463" y="1255800"/>
            <a:ext cx="3973775" cy="3292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i="1" lang="en"/>
              <a:t>Implementation</a:t>
            </a:r>
            <a:endParaRPr i="1"/>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0"/>
          <p:cNvPicPr preferRelativeResize="0"/>
          <p:nvPr/>
        </p:nvPicPr>
        <p:blipFill>
          <a:blip r:embed="rId3">
            <a:alphaModFix/>
          </a:blip>
          <a:stretch>
            <a:fillRect/>
          </a:stretch>
        </p:blipFill>
        <p:spPr>
          <a:xfrm>
            <a:off x="1671475" y="0"/>
            <a:ext cx="3729650" cy="49728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208525" y="534525"/>
            <a:ext cx="4179900" cy="871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Example 2: Approach 2</a:t>
            </a:r>
            <a:endParaRPr/>
          </a:p>
        </p:txBody>
      </p:sp>
      <p:sp>
        <p:nvSpPr>
          <p:cNvPr id="175" name="Google Shape;175;p31"/>
          <p:cNvSpPr txBox="1"/>
          <p:nvPr>
            <p:ph idx="1" type="subTitle"/>
          </p:nvPr>
        </p:nvSpPr>
        <p:spPr>
          <a:xfrm>
            <a:off x="275875" y="1617950"/>
            <a:ext cx="4045200" cy="33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Depth First Traversal</a:t>
            </a:r>
            <a:endParaRPr/>
          </a:p>
          <a:p>
            <a:pPr indent="0" lvl="0" marL="0" rtl="0" algn="l">
              <a:lnSpc>
                <a:spcPct val="115000"/>
              </a:lnSpc>
              <a:spcBef>
                <a:spcPts val="0"/>
              </a:spcBef>
              <a:spcAft>
                <a:spcPts val="0"/>
              </a:spcAft>
              <a:buClr>
                <a:schemeClr val="dk1"/>
              </a:buClr>
              <a:buSzPts val="1100"/>
              <a:buFont typeface="Arial"/>
              <a:buNone/>
            </a:pPr>
            <a:r>
              <a:rPr lang="en" sz="1800">
                <a:latin typeface="Open Sans"/>
                <a:ea typeface="Open Sans"/>
                <a:cs typeface="Open Sans"/>
                <a:sym typeface="Open Sans"/>
              </a:rPr>
              <a:t>The ball can move only one cell at a time </a:t>
            </a:r>
            <a:endParaRPr/>
          </a:p>
          <a:p>
            <a:pPr indent="0" lvl="0" marL="0" rtl="0" algn="l">
              <a:lnSpc>
                <a:spcPct val="115000"/>
              </a:lnSpc>
              <a:spcBef>
                <a:spcPts val="1200"/>
              </a:spcBef>
              <a:spcAft>
                <a:spcPts val="0"/>
              </a:spcAft>
              <a:buClr>
                <a:schemeClr val="dk1"/>
              </a:buClr>
              <a:buSzPts val="1100"/>
              <a:buFont typeface="Arial"/>
              <a:buNone/>
            </a:pPr>
            <a:r>
              <a:rPr lang="en" sz="2200"/>
              <a:t>The search sequence is </a:t>
            </a:r>
            <a:endParaRPr sz="2200"/>
          </a:p>
          <a:p>
            <a:pPr indent="0" lvl="0" marL="0" rtl="0" algn="l">
              <a:spcBef>
                <a:spcPts val="0"/>
              </a:spcBef>
              <a:spcAft>
                <a:spcPts val="0"/>
              </a:spcAft>
              <a:buNone/>
            </a:pPr>
            <a:r>
              <a:rPr lang="en" sz="2200"/>
              <a:t>Right ==&gt; Left ==&gt; Top ==&gt; Bottom</a:t>
            </a:r>
            <a:endParaRPr sz="2200"/>
          </a:p>
          <a:p>
            <a:pPr indent="0" lvl="0" marL="0" rtl="0" algn="l">
              <a:lnSpc>
                <a:spcPct val="115000"/>
              </a:lnSpc>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6" name="Google Shape;176;p31"/>
          <p:cNvSpPr txBox="1"/>
          <p:nvPr>
            <p:ph idx="2" type="body"/>
          </p:nvPr>
        </p:nvSpPr>
        <p:spPr>
          <a:xfrm>
            <a:off x="5365900" y="1185850"/>
            <a:ext cx="2945100" cy="28383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31"/>
          <p:cNvPicPr preferRelativeResize="0"/>
          <p:nvPr/>
        </p:nvPicPr>
        <p:blipFill>
          <a:blip r:embed="rId3">
            <a:alphaModFix/>
          </a:blip>
          <a:stretch>
            <a:fillRect/>
          </a:stretch>
        </p:blipFill>
        <p:spPr>
          <a:xfrm>
            <a:off x="5418875" y="1185850"/>
            <a:ext cx="2892000" cy="2785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Abstract</a:t>
            </a:r>
            <a:endParaRPr b="1"/>
          </a:p>
        </p:txBody>
      </p:sp>
      <p:sp>
        <p:nvSpPr>
          <p:cNvPr id="69" name="Google Shape;69;p1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project is based on maze problem . Maze has starting point and ending point  and composed of walls. 0 indicates there is path to move ,while 1 means there is a wall.  With the help of DFS we can </a:t>
            </a:r>
            <a:r>
              <a:rPr lang="en"/>
              <a:t>retrieve</a:t>
            </a:r>
            <a:r>
              <a:rPr lang="en"/>
              <a:t> the first </a:t>
            </a:r>
            <a:r>
              <a:rPr lang="en"/>
              <a:t>available</a:t>
            </a:r>
            <a:r>
              <a:rPr lang="en"/>
              <a:t> path without any </a:t>
            </a:r>
            <a:r>
              <a:rPr lang="en"/>
              <a:t>concern of shortest route.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265500" y="933625"/>
            <a:ext cx="4045200" cy="992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Example 2: Approach 2</a:t>
            </a:r>
            <a:endParaRPr/>
          </a:p>
        </p:txBody>
      </p:sp>
      <p:sp>
        <p:nvSpPr>
          <p:cNvPr id="183" name="Google Shape;183;p32"/>
          <p:cNvSpPr txBox="1"/>
          <p:nvPr>
            <p:ph idx="1" type="subTitle"/>
          </p:nvPr>
        </p:nvSpPr>
        <p:spPr>
          <a:xfrm>
            <a:off x="265500" y="1926025"/>
            <a:ext cx="4045200" cy="2742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400">
                <a:latin typeface="Open Sans"/>
                <a:ea typeface="Open Sans"/>
                <a:cs typeface="Open Sans"/>
                <a:sym typeface="Open Sans"/>
              </a:rPr>
              <a:t>Step1 :</a:t>
            </a:r>
            <a:endParaRPr sz="1400">
              <a:latin typeface="Open Sans"/>
              <a:ea typeface="Open Sans"/>
              <a:cs typeface="Open Sans"/>
              <a:sym typeface="Open Sans"/>
            </a:endParaRPr>
          </a:p>
          <a:p>
            <a:pPr indent="0" lvl="0" marL="0" rtl="0" algn="l">
              <a:lnSpc>
                <a:spcPct val="115000"/>
              </a:lnSpc>
              <a:spcBef>
                <a:spcPts val="1200"/>
              </a:spcBef>
              <a:spcAft>
                <a:spcPts val="0"/>
              </a:spcAft>
              <a:buNone/>
            </a:pPr>
            <a:r>
              <a:rPr lang="en" sz="1400">
                <a:latin typeface="Open Sans"/>
                <a:ea typeface="Open Sans"/>
                <a:cs typeface="Open Sans"/>
                <a:sym typeface="Open Sans"/>
              </a:rPr>
              <a:t> From starting point 0: </a:t>
            </a:r>
            <a:endParaRPr sz="1400">
              <a:latin typeface="Open Sans"/>
              <a:ea typeface="Open Sans"/>
              <a:cs typeface="Open Sans"/>
              <a:sym typeface="Open Sans"/>
            </a:endParaRPr>
          </a:p>
          <a:p>
            <a:pPr indent="0" lvl="0" marL="0" rtl="0" algn="l">
              <a:lnSpc>
                <a:spcPct val="115000"/>
              </a:lnSpc>
              <a:spcBef>
                <a:spcPts val="1200"/>
              </a:spcBef>
              <a:spcAft>
                <a:spcPts val="1200"/>
              </a:spcAft>
              <a:buClr>
                <a:schemeClr val="dk1"/>
              </a:buClr>
              <a:buSzPts val="1100"/>
              <a:buFont typeface="Arial"/>
              <a:buNone/>
            </a:pPr>
            <a:r>
              <a:rPr lang="en" sz="1400">
                <a:latin typeface="Open Sans"/>
                <a:ea typeface="Open Sans"/>
                <a:cs typeface="Open Sans"/>
                <a:sym typeface="Open Sans"/>
              </a:rPr>
              <a:t>          </a:t>
            </a:r>
            <a:endParaRPr sz="1400">
              <a:latin typeface="Open Sans"/>
              <a:ea typeface="Open Sans"/>
              <a:cs typeface="Open Sans"/>
              <a:sym typeface="Open Sans"/>
            </a:endParaRPr>
          </a:p>
        </p:txBody>
      </p:sp>
      <p:sp>
        <p:nvSpPr>
          <p:cNvPr id="184" name="Google Shape;184;p32"/>
          <p:cNvSpPr txBox="1"/>
          <p:nvPr>
            <p:ph idx="2" type="body"/>
          </p:nvPr>
        </p:nvSpPr>
        <p:spPr>
          <a:xfrm>
            <a:off x="5286875" y="1208150"/>
            <a:ext cx="3081300" cy="29694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185" name="Google Shape;185;p32"/>
          <p:cNvPicPr preferRelativeResize="0"/>
          <p:nvPr/>
        </p:nvPicPr>
        <p:blipFill>
          <a:blip r:embed="rId3">
            <a:alphaModFix/>
          </a:blip>
          <a:stretch>
            <a:fillRect/>
          </a:stretch>
        </p:blipFill>
        <p:spPr>
          <a:xfrm>
            <a:off x="5286875" y="1208150"/>
            <a:ext cx="3116850" cy="2969375"/>
          </a:xfrm>
          <a:prstGeom prst="rect">
            <a:avLst/>
          </a:prstGeom>
          <a:noFill/>
          <a:ln>
            <a:noFill/>
          </a:ln>
        </p:spPr>
      </p:pic>
      <p:pic>
        <p:nvPicPr>
          <p:cNvPr id="186" name="Google Shape;186;p32"/>
          <p:cNvPicPr preferRelativeResize="0"/>
          <p:nvPr/>
        </p:nvPicPr>
        <p:blipFill>
          <a:blip r:embed="rId4">
            <a:alphaModFix/>
          </a:blip>
          <a:stretch>
            <a:fillRect/>
          </a:stretch>
        </p:blipFill>
        <p:spPr>
          <a:xfrm>
            <a:off x="2504450" y="2307413"/>
            <a:ext cx="857250" cy="2075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350375" y="899675"/>
            <a:ext cx="4045200" cy="1162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Example 2: Approach 2</a:t>
            </a:r>
            <a:endParaRPr/>
          </a:p>
        </p:txBody>
      </p:sp>
      <p:sp>
        <p:nvSpPr>
          <p:cNvPr id="192" name="Google Shape;192;p33"/>
          <p:cNvSpPr txBox="1"/>
          <p:nvPr>
            <p:ph idx="1" type="subTitle"/>
          </p:nvPr>
        </p:nvSpPr>
        <p:spPr>
          <a:xfrm>
            <a:off x="214575" y="2138875"/>
            <a:ext cx="4045200" cy="2571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1400">
                <a:latin typeface="Open Sans"/>
                <a:ea typeface="Open Sans"/>
                <a:cs typeface="Open Sans"/>
                <a:sym typeface="Open Sans"/>
              </a:rPr>
              <a:t>Step 2:  0 - C </a:t>
            </a:r>
            <a:endParaRPr b="1" sz="1400">
              <a:latin typeface="Open Sans"/>
              <a:ea typeface="Open Sans"/>
              <a:cs typeface="Open Sans"/>
              <a:sym typeface="Open Sans"/>
            </a:endParaRPr>
          </a:p>
          <a:p>
            <a:pPr indent="0" lvl="0" marL="0" rtl="0" algn="l">
              <a:lnSpc>
                <a:spcPct val="115000"/>
              </a:lnSpc>
              <a:spcBef>
                <a:spcPts val="1200"/>
              </a:spcBef>
              <a:spcAft>
                <a:spcPts val="1200"/>
              </a:spcAft>
              <a:buClr>
                <a:schemeClr val="dk1"/>
              </a:buClr>
              <a:buSzPts val="1100"/>
              <a:buFont typeface="Arial"/>
              <a:buNone/>
            </a:pPr>
            <a:r>
              <a:rPr lang="en" sz="1400">
                <a:latin typeface="Open Sans"/>
                <a:ea typeface="Open Sans"/>
                <a:cs typeface="Open Sans"/>
                <a:sym typeface="Open Sans"/>
              </a:rPr>
              <a:t>Right , left ,up , Down      </a:t>
            </a:r>
            <a:endParaRPr/>
          </a:p>
        </p:txBody>
      </p:sp>
      <p:sp>
        <p:nvSpPr>
          <p:cNvPr id="193" name="Google Shape;193;p33"/>
          <p:cNvSpPr txBox="1"/>
          <p:nvPr>
            <p:ph idx="2" type="body"/>
          </p:nvPr>
        </p:nvSpPr>
        <p:spPr>
          <a:xfrm>
            <a:off x="5395800" y="1021600"/>
            <a:ext cx="3071700" cy="29583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p33"/>
          <p:cNvPicPr preferRelativeResize="0"/>
          <p:nvPr/>
        </p:nvPicPr>
        <p:blipFill>
          <a:blip r:embed="rId3">
            <a:alphaModFix/>
          </a:blip>
          <a:stretch>
            <a:fillRect/>
          </a:stretch>
        </p:blipFill>
        <p:spPr>
          <a:xfrm>
            <a:off x="5395900" y="1021600"/>
            <a:ext cx="3071775" cy="2958175"/>
          </a:xfrm>
          <a:prstGeom prst="rect">
            <a:avLst/>
          </a:prstGeom>
          <a:noFill/>
          <a:ln>
            <a:noFill/>
          </a:ln>
        </p:spPr>
      </p:pic>
      <p:pic>
        <p:nvPicPr>
          <p:cNvPr id="195" name="Google Shape;195;p33"/>
          <p:cNvPicPr preferRelativeResize="0"/>
          <p:nvPr/>
        </p:nvPicPr>
        <p:blipFill>
          <a:blip r:embed="rId4">
            <a:alphaModFix/>
          </a:blip>
          <a:stretch>
            <a:fillRect/>
          </a:stretch>
        </p:blipFill>
        <p:spPr>
          <a:xfrm>
            <a:off x="2757575" y="2190450"/>
            <a:ext cx="781050" cy="2228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265500" y="1459875"/>
            <a:ext cx="4045200" cy="738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
              <a:t>Example 2: Approach 2</a:t>
            </a:r>
            <a:endParaRPr/>
          </a:p>
        </p:txBody>
      </p:sp>
      <p:sp>
        <p:nvSpPr>
          <p:cNvPr id="201" name="Google Shape;201;p34"/>
          <p:cNvSpPr txBox="1"/>
          <p:nvPr>
            <p:ph idx="1" type="subTitle"/>
          </p:nvPr>
        </p:nvSpPr>
        <p:spPr>
          <a:xfrm>
            <a:off x="265500" y="2283175"/>
            <a:ext cx="4045200" cy="2376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1400">
                <a:latin typeface="Open Sans"/>
                <a:ea typeface="Open Sans"/>
                <a:cs typeface="Open Sans"/>
                <a:sym typeface="Open Sans"/>
              </a:rPr>
              <a:t>Step 3: 0 - C - G</a:t>
            </a:r>
            <a:endParaRPr b="1" sz="1400">
              <a:latin typeface="Open Sans"/>
              <a:ea typeface="Open Sans"/>
              <a:cs typeface="Open Sans"/>
              <a:sym typeface="Open Sans"/>
            </a:endParaRPr>
          </a:p>
          <a:p>
            <a:pPr indent="0" lvl="0" marL="0" rtl="0" algn="l">
              <a:lnSpc>
                <a:spcPct val="115000"/>
              </a:lnSpc>
              <a:spcBef>
                <a:spcPts val="1200"/>
              </a:spcBef>
              <a:spcAft>
                <a:spcPts val="0"/>
              </a:spcAft>
              <a:buNone/>
            </a:pPr>
            <a:r>
              <a:rPr lang="en" sz="1400">
                <a:latin typeface="Open Sans"/>
                <a:ea typeface="Open Sans"/>
                <a:cs typeface="Open Sans"/>
                <a:sym typeface="Open Sans"/>
              </a:rPr>
              <a:t>Right , left ,up , Down </a:t>
            </a:r>
            <a:endParaRPr sz="1400">
              <a:latin typeface="Open Sans"/>
              <a:ea typeface="Open Sans"/>
              <a:cs typeface="Open Sans"/>
              <a:sym typeface="Open Sans"/>
            </a:endParaRPr>
          </a:p>
          <a:p>
            <a:pPr indent="0" lvl="0" marL="0" rtl="0" algn="l">
              <a:lnSpc>
                <a:spcPct val="115000"/>
              </a:lnSpc>
              <a:spcBef>
                <a:spcPts val="1200"/>
              </a:spcBef>
              <a:spcAft>
                <a:spcPts val="1200"/>
              </a:spcAft>
              <a:buClr>
                <a:schemeClr val="dk1"/>
              </a:buClr>
              <a:buSzPts val="1100"/>
              <a:buFont typeface="Arial"/>
              <a:buNone/>
            </a:pPr>
            <a:r>
              <a:t/>
            </a:r>
            <a:endParaRPr sz="1400">
              <a:latin typeface="Open Sans"/>
              <a:ea typeface="Open Sans"/>
              <a:cs typeface="Open Sans"/>
              <a:sym typeface="Open Sans"/>
            </a:endParaRPr>
          </a:p>
        </p:txBody>
      </p:sp>
      <p:sp>
        <p:nvSpPr>
          <p:cNvPr id="202" name="Google Shape;202;p34"/>
          <p:cNvSpPr txBox="1"/>
          <p:nvPr>
            <p:ph idx="2" type="body"/>
          </p:nvPr>
        </p:nvSpPr>
        <p:spPr>
          <a:xfrm>
            <a:off x="5401125" y="1234800"/>
            <a:ext cx="2736000" cy="27648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203" name="Google Shape;203;p34"/>
          <p:cNvPicPr preferRelativeResize="0"/>
          <p:nvPr/>
        </p:nvPicPr>
        <p:blipFill>
          <a:blip r:embed="rId3">
            <a:alphaModFix/>
          </a:blip>
          <a:stretch>
            <a:fillRect/>
          </a:stretch>
        </p:blipFill>
        <p:spPr>
          <a:xfrm>
            <a:off x="2627825" y="2197875"/>
            <a:ext cx="876300" cy="2305050"/>
          </a:xfrm>
          <a:prstGeom prst="rect">
            <a:avLst/>
          </a:prstGeom>
          <a:noFill/>
          <a:ln>
            <a:noFill/>
          </a:ln>
        </p:spPr>
      </p:pic>
      <p:pic>
        <p:nvPicPr>
          <p:cNvPr id="204" name="Google Shape;204;p34"/>
          <p:cNvPicPr preferRelativeResize="0"/>
          <p:nvPr/>
        </p:nvPicPr>
        <p:blipFill>
          <a:blip r:embed="rId4">
            <a:alphaModFix/>
          </a:blip>
          <a:stretch>
            <a:fillRect/>
          </a:stretch>
        </p:blipFill>
        <p:spPr>
          <a:xfrm>
            <a:off x="5401125" y="1191825"/>
            <a:ext cx="2771624" cy="2807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265500" y="929275"/>
            <a:ext cx="4045200" cy="7767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b="1" lang="en" sz="1300">
                <a:solidFill>
                  <a:schemeClr val="dk1"/>
                </a:solidFill>
                <a:latin typeface="Open Sans"/>
                <a:ea typeface="Open Sans"/>
                <a:cs typeface="Open Sans"/>
                <a:sym typeface="Open Sans"/>
              </a:rPr>
              <a:t>Example 2</a:t>
            </a:r>
            <a:endParaRPr b="1" sz="1300">
              <a:solidFill>
                <a:schemeClr val="dk1"/>
              </a:solidFill>
              <a:latin typeface="Open Sans"/>
              <a:ea typeface="Open Sans"/>
              <a:cs typeface="Open Sans"/>
              <a:sym typeface="Open Sans"/>
            </a:endParaRPr>
          </a:p>
          <a:p>
            <a:pPr indent="0" lvl="0" marL="0" rtl="0" algn="l">
              <a:lnSpc>
                <a:spcPct val="115000"/>
              </a:lnSpc>
              <a:spcBef>
                <a:spcPts val="1200"/>
              </a:spcBef>
              <a:spcAft>
                <a:spcPts val="1200"/>
              </a:spcAft>
              <a:buClr>
                <a:schemeClr val="dk1"/>
              </a:buClr>
              <a:buSzPts val="1100"/>
              <a:buFont typeface="Arial"/>
              <a:buNone/>
            </a:pPr>
            <a:r>
              <a:rPr b="1" lang="en" sz="1300">
                <a:solidFill>
                  <a:schemeClr val="dk1"/>
                </a:solidFill>
                <a:latin typeface="Open Sans"/>
                <a:ea typeface="Open Sans"/>
                <a:cs typeface="Open Sans"/>
                <a:sym typeface="Open Sans"/>
              </a:rPr>
              <a:t> </a:t>
            </a:r>
            <a:r>
              <a:rPr b="1" lang="en" sz="1300">
                <a:solidFill>
                  <a:schemeClr val="dk1"/>
                </a:solidFill>
                <a:latin typeface="Open Sans"/>
                <a:ea typeface="Open Sans"/>
                <a:cs typeface="Open Sans"/>
                <a:sym typeface="Open Sans"/>
              </a:rPr>
              <a:t>Step 4:     0 - C - G - H</a:t>
            </a:r>
            <a:endParaRPr/>
          </a:p>
        </p:txBody>
      </p:sp>
      <p:sp>
        <p:nvSpPr>
          <p:cNvPr id="210" name="Google Shape;210;p35"/>
          <p:cNvSpPr txBox="1"/>
          <p:nvPr>
            <p:ph idx="1" type="subTitle"/>
          </p:nvPr>
        </p:nvSpPr>
        <p:spPr>
          <a:xfrm>
            <a:off x="265500" y="1807975"/>
            <a:ext cx="4045200" cy="30045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b="1" lang="en" sz="1400">
                <a:latin typeface="Open Sans"/>
                <a:ea typeface="Open Sans"/>
                <a:cs typeface="Open Sans"/>
                <a:sym typeface="Open Sans"/>
              </a:rPr>
              <a:t>Right</a:t>
            </a:r>
            <a:r>
              <a:rPr lang="en" sz="1400">
                <a:latin typeface="Open Sans"/>
                <a:ea typeface="Open Sans"/>
                <a:cs typeface="Open Sans"/>
                <a:sym typeface="Open Sans"/>
              </a:rPr>
              <a:t> , left ,up , Down</a:t>
            </a:r>
            <a:endParaRPr sz="1000">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lang="en" sz="1300">
                <a:latin typeface="Open Sans"/>
                <a:ea typeface="Open Sans"/>
                <a:cs typeface="Open Sans"/>
                <a:sym typeface="Open Sans"/>
              </a:rPr>
              <a:t>From G ball has four options i-e C ,F and h,</a:t>
            </a:r>
            <a:endParaRPr sz="1300">
              <a:latin typeface="Open Sans"/>
              <a:ea typeface="Open Sans"/>
              <a:cs typeface="Open Sans"/>
              <a:sym typeface="Open Sans"/>
            </a:endParaRPr>
          </a:p>
          <a:p>
            <a:pPr indent="0" lvl="0" marL="0" rtl="0" algn="l">
              <a:lnSpc>
                <a:spcPct val="115000"/>
              </a:lnSpc>
              <a:spcBef>
                <a:spcPts val="1200"/>
              </a:spcBef>
              <a:spcAft>
                <a:spcPts val="1200"/>
              </a:spcAft>
              <a:buClr>
                <a:schemeClr val="dk1"/>
              </a:buClr>
              <a:buSzPts val="1100"/>
              <a:buFont typeface="Arial"/>
              <a:buNone/>
            </a:pPr>
            <a:r>
              <a:rPr lang="en" sz="1300">
                <a:latin typeface="Open Sans"/>
                <a:ea typeface="Open Sans"/>
                <a:cs typeface="Open Sans"/>
                <a:sym typeface="Open Sans"/>
              </a:rPr>
              <a:t>C is already visited , so it can't go back, it will choose H because priority of H is higher according to the rule    </a:t>
            </a:r>
            <a:endParaRPr/>
          </a:p>
        </p:txBody>
      </p:sp>
      <p:sp>
        <p:nvSpPr>
          <p:cNvPr id="211" name="Google Shape;211;p35"/>
          <p:cNvSpPr txBox="1"/>
          <p:nvPr>
            <p:ph idx="2" type="body"/>
          </p:nvPr>
        </p:nvSpPr>
        <p:spPr>
          <a:xfrm>
            <a:off x="5392225" y="1208150"/>
            <a:ext cx="2917200" cy="28095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35"/>
          <p:cNvPicPr preferRelativeResize="0"/>
          <p:nvPr/>
        </p:nvPicPr>
        <p:blipFill>
          <a:blip r:embed="rId3">
            <a:alphaModFix/>
          </a:blip>
          <a:stretch>
            <a:fillRect/>
          </a:stretch>
        </p:blipFill>
        <p:spPr>
          <a:xfrm>
            <a:off x="5442025" y="1208150"/>
            <a:ext cx="2917275" cy="2809375"/>
          </a:xfrm>
          <a:prstGeom prst="rect">
            <a:avLst/>
          </a:prstGeom>
          <a:noFill/>
          <a:ln>
            <a:noFill/>
          </a:ln>
        </p:spPr>
      </p:pic>
      <p:pic>
        <p:nvPicPr>
          <p:cNvPr id="213" name="Google Shape;213;p35"/>
          <p:cNvPicPr preferRelativeResize="0"/>
          <p:nvPr/>
        </p:nvPicPr>
        <p:blipFill>
          <a:blip r:embed="rId4">
            <a:alphaModFix/>
          </a:blip>
          <a:stretch>
            <a:fillRect/>
          </a:stretch>
        </p:blipFill>
        <p:spPr>
          <a:xfrm>
            <a:off x="2451375" y="3140425"/>
            <a:ext cx="876300" cy="1553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265500" y="335650"/>
            <a:ext cx="4045200" cy="1342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Example 2</a:t>
            </a:r>
            <a:endParaRPr/>
          </a:p>
          <a:p>
            <a:pPr indent="0" lvl="0" marL="0" rtl="0" algn="l">
              <a:spcBef>
                <a:spcPts val="0"/>
              </a:spcBef>
              <a:spcAft>
                <a:spcPts val="0"/>
              </a:spcAft>
              <a:buNone/>
            </a:pPr>
            <a:r>
              <a:rPr lang="en" sz="2422">
                <a:solidFill>
                  <a:schemeClr val="dk1"/>
                </a:solidFill>
                <a:latin typeface="Arial"/>
                <a:ea typeface="Arial"/>
                <a:cs typeface="Arial"/>
                <a:sym typeface="Arial"/>
              </a:rPr>
              <a:t>Step 5</a:t>
            </a:r>
            <a:r>
              <a:rPr b="1" lang="en" sz="2422">
                <a:solidFill>
                  <a:schemeClr val="dk1"/>
                </a:solidFill>
                <a:latin typeface="Arial"/>
                <a:ea typeface="Arial"/>
                <a:cs typeface="Arial"/>
                <a:sym typeface="Arial"/>
              </a:rPr>
              <a:t>:</a:t>
            </a:r>
            <a:r>
              <a:rPr b="1" lang="en" sz="4311">
                <a:solidFill>
                  <a:schemeClr val="dk1"/>
                </a:solidFill>
              </a:rPr>
              <a:t> </a:t>
            </a:r>
            <a:r>
              <a:rPr b="1" lang="en" sz="1411">
                <a:solidFill>
                  <a:schemeClr val="dk1"/>
                </a:solidFill>
                <a:latin typeface="Arial"/>
                <a:ea typeface="Arial"/>
                <a:cs typeface="Arial"/>
                <a:sym typeface="Arial"/>
              </a:rPr>
              <a:t>0 - C - G - H - k</a:t>
            </a:r>
            <a:endParaRPr b="1" sz="4311">
              <a:solidFill>
                <a:schemeClr val="dk1"/>
              </a:solidFill>
              <a:latin typeface="Arial"/>
              <a:ea typeface="Arial"/>
              <a:cs typeface="Arial"/>
              <a:sym typeface="Arial"/>
            </a:endParaRPr>
          </a:p>
        </p:txBody>
      </p:sp>
      <p:sp>
        <p:nvSpPr>
          <p:cNvPr id="219" name="Google Shape;219;p36"/>
          <p:cNvSpPr txBox="1"/>
          <p:nvPr>
            <p:ph idx="1" type="subTitle"/>
          </p:nvPr>
        </p:nvSpPr>
        <p:spPr>
          <a:xfrm>
            <a:off x="183575" y="1728850"/>
            <a:ext cx="4045200" cy="2565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 sz="1400">
                <a:latin typeface="Open Sans"/>
                <a:ea typeface="Open Sans"/>
                <a:cs typeface="Open Sans"/>
                <a:sym typeface="Open Sans"/>
              </a:rPr>
              <a:t>Right , left ,up , </a:t>
            </a:r>
            <a:r>
              <a:rPr b="1" lang="en" sz="1400">
                <a:latin typeface="Open Sans"/>
                <a:ea typeface="Open Sans"/>
                <a:cs typeface="Open Sans"/>
                <a:sym typeface="Open Sans"/>
              </a:rPr>
              <a:t>Down</a:t>
            </a:r>
            <a:endParaRPr b="1"/>
          </a:p>
        </p:txBody>
      </p:sp>
      <p:sp>
        <p:nvSpPr>
          <p:cNvPr id="220" name="Google Shape;220;p36"/>
          <p:cNvSpPr txBox="1"/>
          <p:nvPr>
            <p:ph idx="2" type="body"/>
          </p:nvPr>
        </p:nvSpPr>
        <p:spPr>
          <a:xfrm>
            <a:off x="5497875" y="1575700"/>
            <a:ext cx="2867700" cy="25650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221" name="Google Shape;221;p36"/>
          <p:cNvPicPr preferRelativeResize="0"/>
          <p:nvPr/>
        </p:nvPicPr>
        <p:blipFill>
          <a:blip r:embed="rId3">
            <a:alphaModFix/>
          </a:blip>
          <a:stretch>
            <a:fillRect/>
          </a:stretch>
        </p:blipFill>
        <p:spPr>
          <a:xfrm>
            <a:off x="2502425" y="2170875"/>
            <a:ext cx="805050" cy="1779250"/>
          </a:xfrm>
          <a:prstGeom prst="rect">
            <a:avLst/>
          </a:prstGeom>
          <a:noFill/>
          <a:ln>
            <a:noFill/>
          </a:ln>
        </p:spPr>
      </p:pic>
      <p:pic>
        <p:nvPicPr>
          <p:cNvPr id="222" name="Google Shape;222;p36"/>
          <p:cNvPicPr preferRelativeResize="0"/>
          <p:nvPr/>
        </p:nvPicPr>
        <p:blipFill>
          <a:blip r:embed="rId4">
            <a:alphaModFix/>
          </a:blip>
          <a:stretch>
            <a:fillRect/>
          </a:stretch>
        </p:blipFill>
        <p:spPr>
          <a:xfrm>
            <a:off x="5497875" y="1575725"/>
            <a:ext cx="2867725" cy="2565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265500" y="213025"/>
            <a:ext cx="4045200" cy="1245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
              <a:t> </a:t>
            </a:r>
            <a:r>
              <a:rPr lang="en"/>
              <a:t>Example 2</a:t>
            </a:r>
            <a:endParaRPr/>
          </a:p>
          <a:p>
            <a:pPr indent="0" lvl="0" marL="0" rtl="0" algn="l">
              <a:spcBef>
                <a:spcPts val="0"/>
              </a:spcBef>
              <a:spcAft>
                <a:spcPts val="0"/>
              </a:spcAft>
              <a:buClr>
                <a:schemeClr val="dk1"/>
              </a:buClr>
              <a:buSzPct val="45412"/>
              <a:buFont typeface="Arial"/>
              <a:buNone/>
            </a:pPr>
            <a:r>
              <a:rPr lang="en" sz="2422">
                <a:solidFill>
                  <a:schemeClr val="dk1"/>
                </a:solidFill>
                <a:latin typeface="Arial"/>
                <a:ea typeface="Arial"/>
                <a:cs typeface="Arial"/>
                <a:sym typeface="Arial"/>
              </a:rPr>
              <a:t>Step 6</a:t>
            </a:r>
            <a:r>
              <a:rPr b="1" lang="en" sz="2422">
                <a:solidFill>
                  <a:schemeClr val="dk1"/>
                </a:solidFill>
                <a:latin typeface="Arial"/>
                <a:ea typeface="Arial"/>
                <a:cs typeface="Arial"/>
                <a:sym typeface="Arial"/>
              </a:rPr>
              <a:t>:</a:t>
            </a:r>
            <a:r>
              <a:rPr b="1" lang="en" sz="4311">
                <a:solidFill>
                  <a:schemeClr val="dk1"/>
                </a:solidFill>
              </a:rPr>
              <a:t> </a:t>
            </a:r>
            <a:r>
              <a:rPr b="1" lang="en" sz="1411">
                <a:solidFill>
                  <a:schemeClr val="dk1"/>
                </a:solidFill>
                <a:latin typeface="Arial"/>
                <a:ea typeface="Arial"/>
                <a:cs typeface="Arial"/>
                <a:sym typeface="Arial"/>
              </a:rPr>
              <a:t>0 - C - G - H </a:t>
            </a:r>
            <a:endParaRPr/>
          </a:p>
        </p:txBody>
      </p:sp>
      <p:sp>
        <p:nvSpPr>
          <p:cNvPr id="228" name="Google Shape;228;p37"/>
          <p:cNvSpPr txBox="1"/>
          <p:nvPr>
            <p:ph idx="1" type="subTitle"/>
          </p:nvPr>
        </p:nvSpPr>
        <p:spPr>
          <a:xfrm>
            <a:off x="265500" y="1589550"/>
            <a:ext cx="4045200" cy="326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Backtracking</a:t>
            </a:r>
            <a:r>
              <a:rPr lang="en"/>
              <a:t> </a:t>
            </a:r>
            <a:r>
              <a:rPr lang="en"/>
              <a:t>because</a:t>
            </a:r>
            <a:r>
              <a:rPr lang="en"/>
              <a:t> </a:t>
            </a:r>
            <a:r>
              <a:rPr lang="en"/>
              <a:t>it's</a:t>
            </a:r>
            <a:r>
              <a:rPr lang="en"/>
              <a:t> not the  destination and pop k node from stack</a:t>
            </a:r>
            <a:endParaRPr/>
          </a:p>
          <a:p>
            <a:pPr indent="0" lvl="0" marL="0" rtl="0" algn="ctr">
              <a:spcBef>
                <a:spcPts val="0"/>
              </a:spcBef>
              <a:spcAft>
                <a:spcPts val="0"/>
              </a:spcAft>
              <a:buNone/>
            </a:pPr>
            <a:r>
              <a:t/>
            </a:r>
            <a:endParaRPr/>
          </a:p>
        </p:txBody>
      </p:sp>
      <p:sp>
        <p:nvSpPr>
          <p:cNvPr id="229" name="Google Shape;229;p37"/>
          <p:cNvSpPr txBox="1"/>
          <p:nvPr>
            <p:ph idx="2" type="body"/>
          </p:nvPr>
        </p:nvSpPr>
        <p:spPr>
          <a:xfrm>
            <a:off x="5030800" y="1718550"/>
            <a:ext cx="3023400" cy="24879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230" name="Google Shape;230;p37"/>
          <p:cNvPicPr preferRelativeResize="0"/>
          <p:nvPr/>
        </p:nvPicPr>
        <p:blipFill>
          <a:blip r:embed="rId3">
            <a:alphaModFix/>
          </a:blip>
          <a:stretch>
            <a:fillRect/>
          </a:stretch>
        </p:blipFill>
        <p:spPr>
          <a:xfrm>
            <a:off x="2491150" y="2507225"/>
            <a:ext cx="933450" cy="2145600"/>
          </a:xfrm>
          <a:prstGeom prst="rect">
            <a:avLst/>
          </a:prstGeom>
          <a:noFill/>
          <a:ln>
            <a:noFill/>
          </a:ln>
        </p:spPr>
      </p:pic>
      <p:pic>
        <p:nvPicPr>
          <p:cNvPr id="231" name="Google Shape;231;p37"/>
          <p:cNvPicPr preferRelativeResize="0"/>
          <p:nvPr/>
        </p:nvPicPr>
        <p:blipFill>
          <a:blip r:embed="rId4">
            <a:alphaModFix/>
          </a:blip>
          <a:stretch>
            <a:fillRect/>
          </a:stretch>
        </p:blipFill>
        <p:spPr>
          <a:xfrm>
            <a:off x="5030825" y="1718550"/>
            <a:ext cx="3023425" cy="2487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265500" y="352325"/>
            <a:ext cx="4045200" cy="13554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
              <a:t> Example 2</a:t>
            </a:r>
            <a:endParaRPr/>
          </a:p>
          <a:p>
            <a:pPr indent="0" lvl="0" marL="0" rtl="0" algn="l">
              <a:spcBef>
                <a:spcPts val="0"/>
              </a:spcBef>
              <a:spcAft>
                <a:spcPts val="0"/>
              </a:spcAft>
              <a:buClr>
                <a:schemeClr val="dk1"/>
              </a:buClr>
              <a:buSzPct val="45412"/>
              <a:buFont typeface="Arial"/>
              <a:buNone/>
            </a:pPr>
            <a:r>
              <a:rPr lang="en" sz="2422">
                <a:solidFill>
                  <a:schemeClr val="dk1"/>
                </a:solidFill>
                <a:latin typeface="Arial"/>
                <a:ea typeface="Arial"/>
                <a:cs typeface="Arial"/>
                <a:sym typeface="Arial"/>
              </a:rPr>
              <a:t>Step 7</a:t>
            </a:r>
            <a:r>
              <a:rPr b="1" lang="en" sz="2422">
                <a:solidFill>
                  <a:schemeClr val="dk1"/>
                </a:solidFill>
                <a:latin typeface="Arial"/>
                <a:ea typeface="Arial"/>
                <a:cs typeface="Arial"/>
                <a:sym typeface="Arial"/>
              </a:rPr>
              <a:t>:</a:t>
            </a:r>
            <a:r>
              <a:rPr b="1" lang="en" sz="4311">
                <a:solidFill>
                  <a:schemeClr val="dk1"/>
                </a:solidFill>
              </a:rPr>
              <a:t> </a:t>
            </a:r>
            <a:r>
              <a:rPr b="1" lang="en" sz="1411">
                <a:solidFill>
                  <a:schemeClr val="dk1"/>
                </a:solidFill>
                <a:latin typeface="Arial"/>
                <a:ea typeface="Arial"/>
                <a:cs typeface="Arial"/>
                <a:sym typeface="Arial"/>
              </a:rPr>
              <a:t>0 - C - G - H </a:t>
            </a:r>
            <a:endParaRPr/>
          </a:p>
        </p:txBody>
      </p:sp>
      <p:sp>
        <p:nvSpPr>
          <p:cNvPr id="237" name="Google Shape;237;p38"/>
          <p:cNvSpPr txBox="1"/>
          <p:nvPr>
            <p:ph idx="1" type="subTitle"/>
          </p:nvPr>
        </p:nvSpPr>
        <p:spPr>
          <a:xfrm>
            <a:off x="265500" y="1646900"/>
            <a:ext cx="4045200" cy="269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Pop h node from stack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8" name="Google Shape;238;p38"/>
          <p:cNvSpPr txBox="1"/>
          <p:nvPr>
            <p:ph idx="2" type="body"/>
          </p:nvPr>
        </p:nvSpPr>
        <p:spPr>
          <a:xfrm>
            <a:off x="5244650" y="1199525"/>
            <a:ext cx="2941800" cy="28332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239" name="Google Shape;239;p38"/>
          <p:cNvPicPr preferRelativeResize="0"/>
          <p:nvPr/>
        </p:nvPicPr>
        <p:blipFill>
          <a:blip r:embed="rId3">
            <a:alphaModFix/>
          </a:blip>
          <a:stretch>
            <a:fillRect/>
          </a:stretch>
        </p:blipFill>
        <p:spPr>
          <a:xfrm>
            <a:off x="2627775" y="1818975"/>
            <a:ext cx="971550" cy="2408925"/>
          </a:xfrm>
          <a:prstGeom prst="rect">
            <a:avLst/>
          </a:prstGeom>
          <a:noFill/>
          <a:ln>
            <a:noFill/>
          </a:ln>
        </p:spPr>
      </p:pic>
      <p:pic>
        <p:nvPicPr>
          <p:cNvPr id="240" name="Google Shape;240;p38"/>
          <p:cNvPicPr preferRelativeResize="0"/>
          <p:nvPr/>
        </p:nvPicPr>
        <p:blipFill>
          <a:blip r:embed="rId4">
            <a:alphaModFix/>
          </a:blip>
          <a:stretch>
            <a:fillRect/>
          </a:stretch>
        </p:blipFill>
        <p:spPr>
          <a:xfrm>
            <a:off x="5244650" y="1199513"/>
            <a:ext cx="2941900" cy="2833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142600" y="384900"/>
            <a:ext cx="4045200" cy="122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
              <a:t>Example 2</a:t>
            </a:r>
            <a:endParaRPr/>
          </a:p>
          <a:p>
            <a:pPr indent="0" lvl="0" marL="0" rtl="0" algn="l">
              <a:spcBef>
                <a:spcPts val="0"/>
              </a:spcBef>
              <a:spcAft>
                <a:spcPts val="0"/>
              </a:spcAft>
              <a:buClr>
                <a:schemeClr val="dk1"/>
              </a:buClr>
              <a:buSzPct val="45412"/>
              <a:buFont typeface="Arial"/>
              <a:buNone/>
            </a:pPr>
            <a:r>
              <a:rPr lang="en" sz="2422">
                <a:solidFill>
                  <a:schemeClr val="dk1"/>
                </a:solidFill>
                <a:latin typeface="Arial"/>
                <a:ea typeface="Arial"/>
                <a:cs typeface="Arial"/>
                <a:sym typeface="Arial"/>
              </a:rPr>
              <a:t>Step 8</a:t>
            </a:r>
            <a:r>
              <a:rPr b="1" lang="en" sz="2422">
                <a:solidFill>
                  <a:schemeClr val="dk1"/>
                </a:solidFill>
                <a:latin typeface="Arial"/>
                <a:ea typeface="Arial"/>
                <a:cs typeface="Arial"/>
                <a:sym typeface="Arial"/>
              </a:rPr>
              <a:t>:</a:t>
            </a:r>
            <a:r>
              <a:rPr b="1" lang="en" sz="4311">
                <a:solidFill>
                  <a:schemeClr val="dk1"/>
                </a:solidFill>
              </a:rPr>
              <a:t> </a:t>
            </a:r>
            <a:r>
              <a:rPr b="1" lang="en" sz="1411">
                <a:solidFill>
                  <a:schemeClr val="dk1"/>
                </a:solidFill>
                <a:latin typeface="Arial"/>
                <a:ea typeface="Arial"/>
                <a:cs typeface="Arial"/>
                <a:sym typeface="Arial"/>
              </a:rPr>
              <a:t>0 - C - G - H -D </a:t>
            </a:r>
            <a:endParaRPr/>
          </a:p>
        </p:txBody>
      </p:sp>
      <p:sp>
        <p:nvSpPr>
          <p:cNvPr id="246" name="Google Shape;246;p39"/>
          <p:cNvSpPr txBox="1"/>
          <p:nvPr>
            <p:ph idx="1" type="subTitle"/>
          </p:nvPr>
        </p:nvSpPr>
        <p:spPr>
          <a:xfrm>
            <a:off x="273700" y="1613699"/>
            <a:ext cx="4045200" cy="3024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 sz="1400">
                <a:latin typeface="Open Sans"/>
                <a:ea typeface="Open Sans"/>
                <a:cs typeface="Open Sans"/>
                <a:sym typeface="Open Sans"/>
              </a:rPr>
              <a:t>Right , </a:t>
            </a:r>
            <a:r>
              <a:rPr b="1" lang="en" sz="1400">
                <a:latin typeface="Open Sans"/>
                <a:ea typeface="Open Sans"/>
                <a:cs typeface="Open Sans"/>
                <a:sym typeface="Open Sans"/>
              </a:rPr>
              <a:t>left</a:t>
            </a:r>
            <a:r>
              <a:rPr lang="en" sz="1400">
                <a:latin typeface="Open Sans"/>
                <a:ea typeface="Open Sans"/>
                <a:cs typeface="Open Sans"/>
                <a:sym typeface="Open Sans"/>
              </a:rPr>
              <a:t> ,up , Down</a:t>
            </a:r>
            <a:endParaRPr/>
          </a:p>
        </p:txBody>
      </p:sp>
      <p:sp>
        <p:nvSpPr>
          <p:cNvPr id="247" name="Google Shape;247;p39"/>
          <p:cNvSpPr txBox="1"/>
          <p:nvPr>
            <p:ph idx="2" type="body"/>
          </p:nvPr>
        </p:nvSpPr>
        <p:spPr>
          <a:xfrm>
            <a:off x="5276475" y="1026375"/>
            <a:ext cx="2753100" cy="26526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248" name="Google Shape;248;p39"/>
          <p:cNvPicPr preferRelativeResize="0"/>
          <p:nvPr/>
        </p:nvPicPr>
        <p:blipFill>
          <a:blip r:embed="rId3">
            <a:alphaModFix/>
          </a:blip>
          <a:stretch>
            <a:fillRect/>
          </a:stretch>
        </p:blipFill>
        <p:spPr>
          <a:xfrm>
            <a:off x="2283675" y="2220450"/>
            <a:ext cx="971550" cy="2253375"/>
          </a:xfrm>
          <a:prstGeom prst="rect">
            <a:avLst/>
          </a:prstGeom>
          <a:noFill/>
          <a:ln>
            <a:noFill/>
          </a:ln>
        </p:spPr>
      </p:pic>
      <p:pic>
        <p:nvPicPr>
          <p:cNvPr id="249" name="Google Shape;249;p39"/>
          <p:cNvPicPr preferRelativeResize="0"/>
          <p:nvPr/>
        </p:nvPicPr>
        <p:blipFill>
          <a:blip r:embed="rId4">
            <a:alphaModFix/>
          </a:blip>
          <a:stretch>
            <a:fillRect/>
          </a:stretch>
        </p:blipFill>
        <p:spPr>
          <a:xfrm>
            <a:off x="5276513" y="1026375"/>
            <a:ext cx="2753025" cy="2652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388425" y="57350"/>
            <a:ext cx="4045200" cy="1220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
              <a:t>Example 2</a:t>
            </a:r>
            <a:endParaRPr/>
          </a:p>
          <a:p>
            <a:pPr indent="0" lvl="0" marL="0" rtl="0" algn="l">
              <a:spcBef>
                <a:spcPts val="0"/>
              </a:spcBef>
              <a:spcAft>
                <a:spcPts val="0"/>
              </a:spcAft>
              <a:buClr>
                <a:schemeClr val="dk1"/>
              </a:buClr>
              <a:buSzPct val="45412"/>
              <a:buFont typeface="Arial"/>
              <a:buNone/>
            </a:pPr>
            <a:r>
              <a:rPr lang="en" sz="2422">
                <a:solidFill>
                  <a:schemeClr val="dk1"/>
                </a:solidFill>
                <a:latin typeface="Arial"/>
                <a:ea typeface="Arial"/>
                <a:cs typeface="Arial"/>
                <a:sym typeface="Arial"/>
              </a:rPr>
              <a:t>Step 9</a:t>
            </a:r>
            <a:r>
              <a:rPr b="1" lang="en" sz="2422">
                <a:solidFill>
                  <a:schemeClr val="dk1"/>
                </a:solidFill>
                <a:latin typeface="Arial"/>
                <a:ea typeface="Arial"/>
                <a:cs typeface="Arial"/>
                <a:sym typeface="Arial"/>
              </a:rPr>
              <a:t>:</a:t>
            </a:r>
            <a:r>
              <a:rPr b="1" lang="en" sz="4311">
                <a:solidFill>
                  <a:schemeClr val="dk1"/>
                </a:solidFill>
              </a:rPr>
              <a:t> </a:t>
            </a:r>
            <a:r>
              <a:rPr b="1" lang="en" sz="1411">
                <a:solidFill>
                  <a:schemeClr val="dk1"/>
                </a:solidFill>
                <a:latin typeface="Arial"/>
                <a:ea typeface="Arial"/>
                <a:cs typeface="Arial"/>
                <a:sym typeface="Arial"/>
              </a:rPr>
              <a:t>0 - C - G - H - D - A</a:t>
            </a:r>
            <a:endParaRPr/>
          </a:p>
        </p:txBody>
      </p:sp>
      <p:sp>
        <p:nvSpPr>
          <p:cNvPr id="255" name="Google Shape;255;p40"/>
          <p:cNvSpPr txBox="1"/>
          <p:nvPr>
            <p:ph idx="1" type="subTitle"/>
          </p:nvPr>
        </p:nvSpPr>
        <p:spPr>
          <a:xfrm>
            <a:off x="298275" y="1482599"/>
            <a:ext cx="4045200" cy="3286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 sz="1400">
                <a:latin typeface="Open Sans"/>
                <a:ea typeface="Open Sans"/>
                <a:cs typeface="Open Sans"/>
                <a:sym typeface="Open Sans"/>
              </a:rPr>
              <a:t>Right , left ,</a:t>
            </a:r>
            <a:r>
              <a:rPr b="1" lang="en" sz="1400">
                <a:latin typeface="Open Sans"/>
                <a:ea typeface="Open Sans"/>
                <a:cs typeface="Open Sans"/>
                <a:sym typeface="Open Sans"/>
              </a:rPr>
              <a:t>up</a:t>
            </a:r>
            <a:r>
              <a:rPr lang="en" sz="1400">
                <a:latin typeface="Open Sans"/>
                <a:ea typeface="Open Sans"/>
                <a:cs typeface="Open Sans"/>
                <a:sym typeface="Open Sans"/>
              </a:rPr>
              <a:t> , Down</a:t>
            </a:r>
            <a:endParaRPr/>
          </a:p>
        </p:txBody>
      </p:sp>
      <p:sp>
        <p:nvSpPr>
          <p:cNvPr id="256" name="Google Shape;256;p40"/>
          <p:cNvSpPr txBox="1"/>
          <p:nvPr>
            <p:ph idx="2" type="body"/>
          </p:nvPr>
        </p:nvSpPr>
        <p:spPr>
          <a:xfrm>
            <a:off x="5514250" y="1630525"/>
            <a:ext cx="2327100" cy="22533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257" name="Google Shape;257;p40"/>
          <p:cNvPicPr preferRelativeResize="0"/>
          <p:nvPr/>
        </p:nvPicPr>
        <p:blipFill>
          <a:blip r:embed="rId3">
            <a:alphaModFix/>
          </a:blip>
          <a:stretch>
            <a:fillRect/>
          </a:stretch>
        </p:blipFill>
        <p:spPr>
          <a:xfrm>
            <a:off x="2032950" y="2059550"/>
            <a:ext cx="756150" cy="2359750"/>
          </a:xfrm>
          <a:prstGeom prst="rect">
            <a:avLst/>
          </a:prstGeom>
          <a:noFill/>
          <a:ln>
            <a:noFill/>
          </a:ln>
        </p:spPr>
      </p:pic>
      <p:pic>
        <p:nvPicPr>
          <p:cNvPr id="258" name="Google Shape;258;p40"/>
          <p:cNvPicPr preferRelativeResize="0"/>
          <p:nvPr/>
        </p:nvPicPr>
        <p:blipFill>
          <a:blip r:embed="rId4">
            <a:alphaModFix/>
          </a:blip>
          <a:stretch>
            <a:fillRect/>
          </a:stretch>
        </p:blipFill>
        <p:spPr>
          <a:xfrm>
            <a:off x="5514250" y="1622350"/>
            <a:ext cx="2287253" cy="2302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ph type="title"/>
          </p:nvPr>
        </p:nvSpPr>
        <p:spPr>
          <a:xfrm>
            <a:off x="265500" y="483425"/>
            <a:ext cx="4045200" cy="1220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
              <a:t>Example 2</a:t>
            </a:r>
            <a:endParaRPr/>
          </a:p>
          <a:p>
            <a:pPr indent="0" lvl="0" marL="0" rtl="0" algn="l">
              <a:spcBef>
                <a:spcPts val="0"/>
              </a:spcBef>
              <a:spcAft>
                <a:spcPts val="0"/>
              </a:spcAft>
              <a:buClr>
                <a:schemeClr val="dk1"/>
              </a:buClr>
              <a:buSzPct val="45412"/>
              <a:buFont typeface="Arial"/>
              <a:buNone/>
            </a:pPr>
            <a:r>
              <a:rPr lang="en" sz="2422">
                <a:solidFill>
                  <a:schemeClr val="dk1"/>
                </a:solidFill>
                <a:latin typeface="Arial"/>
                <a:ea typeface="Arial"/>
                <a:cs typeface="Arial"/>
                <a:sym typeface="Arial"/>
              </a:rPr>
              <a:t>Step 10</a:t>
            </a:r>
            <a:r>
              <a:rPr b="1" lang="en" sz="2422">
                <a:solidFill>
                  <a:schemeClr val="dk1"/>
                </a:solidFill>
                <a:latin typeface="Arial"/>
                <a:ea typeface="Arial"/>
                <a:cs typeface="Arial"/>
                <a:sym typeface="Arial"/>
              </a:rPr>
              <a:t>:</a:t>
            </a:r>
            <a:r>
              <a:rPr b="1" lang="en" sz="4311">
                <a:solidFill>
                  <a:schemeClr val="dk1"/>
                </a:solidFill>
              </a:rPr>
              <a:t> </a:t>
            </a:r>
            <a:r>
              <a:rPr b="1" lang="en" sz="1411">
                <a:solidFill>
                  <a:schemeClr val="dk1"/>
                </a:solidFill>
                <a:latin typeface="Arial"/>
                <a:ea typeface="Arial"/>
                <a:cs typeface="Arial"/>
                <a:sym typeface="Arial"/>
              </a:rPr>
              <a:t>0 - C - G - H - D - A - B</a:t>
            </a:r>
            <a:endParaRPr/>
          </a:p>
        </p:txBody>
      </p:sp>
      <p:sp>
        <p:nvSpPr>
          <p:cNvPr id="264" name="Google Shape;264;p41"/>
          <p:cNvSpPr txBox="1"/>
          <p:nvPr>
            <p:ph idx="1" type="subTitle"/>
          </p:nvPr>
        </p:nvSpPr>
        <p:spPr>
          <a:xfrm>
            <a:off x="167175" y="1597325"/>
            <a:ext cx="4045200" cy="3089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b="1" lang="en" sz="1400">
                <a:latin typeface="Open Sans"/>
                <a:ea typeface="Open Sans"/>
                <a:cs typeface="Open Sans"/>
                <a:sym typeface="Open Sans"/>
              </a:rPr>
              <a:t>Right</a:t>
            </a:r>
            <a:r>
              <a:rPr lang="en" sz="1400">
                <a:latin typeface="Open Sans"/>
                <a:ea typeface="Open Sans"/>
                <a:cs typeface="Open Sans"/>
                <a:sym typeface="Open Sans"/>
              </a:rPr>
              <a:t> , left ,up , Down</a:t>
            </a:r>
            <a:endParaRPr/>
          </a:p>
        </p:txBody>
      </p:sp>
      <p:sp>
        <p:nvSpPr>
          <p:cNvPr id="265" name="Google Shape;265;p41"/>
          <p:cNvSpPr txBox="1"/>
          <p:nvPr>
            <p:ph idx="2" type="body"/>
          </p:nvPr>
        </p:nvSpPr>
        <p:spPr>
          <a:xfrm>
            <a:off x="5546975" y="1491225"/>
            <a:ext cx="2531700" cy="2327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266" name="Google Shape;266;p41"/>
          <p:cNvPicPr preferRelativeResize="0"/>
          <p:nvPr/>
        </p:nvPicPr>
        <p:blipFill>
          <a:blip r:embed="rId3">
            <a:alphaModFix/>
          </a:blip>
          <a:stretch>
            <a:fillRect/>
          </a:stretch>
        </p:blipFill>
        <p:spPr>
          <a:xfrm>
            <a:off x="5547025" y="1433875"/>
            <a:ext cx="2531800" cy="2384325"/>
          </a:xfrm>
          <a:prstGeom prst="rect">
            <a:avLst/>
          </a:prstGeom>
          <a:noFill/>
          <a:ln>
            <a:noFill/>
          </a:ln>
        </p:spPr>
      </p:pic>
      <p:pic>
        <p:nvPicPr>
          <p:cNvPr id="267" name="Google Shape;267;p41"/>
          <p:cNvPicPr preferRelativeResize="0"/>
          <p:nvPr/>
        </p:nvPicPr>
        <p:blipFill>
          <a:blip r:embed="rId4">
            <a:alphaModFix/>
          </a:blip>
          <a:stretch>
            <a:fillRect/>
          </a:stretch>
        </p:blipFill>
        <p:spPr>
          <a:xfrm>
            <a:off x="2327750" y="2195850"/>
            <a:ext cx="641525" cy="2327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Objectives</a:t>
            </a:r>
            <a:endParaRPr b="1"/>
          </a:p>
        </p:txBody>
      </p:sp>
      <p:sp>
        <p:nvSpPr>
          <p:cNvPr id="75" name="Google Shape;75;p15"/>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There is a ball in maze with </a:t>
            </a:r>
            <a:r>
              <a:rPr lang="en"/>
              <a:t>empty</a:t>
            </a:r>
            <a:r>
              <a:rPr lang="en"/>
              <a:t> spaces represented as 0 and wall(as 1). Our goal is to find the path for ball through empty spaces by rolling </a:t>
            </a:r>
            <a:r>
              <a:rPr b="1" lang="en"/>
              <a:t>up</a:t>
            </a:r>
            <a:r>
              <a:rPr lang="en"/>
              <a:t>,</a:t>
            </a:r>
            <a:endParaRPr/>
          </a:p>
          <a:p>
            <a:pPr indent="0" lvl="0" marL="0" rtl="0" algn="l">
              <a:spcBef>
                <a:spcPts val="1200"/>
              </a:spcBef>
              <a:spcAft>
                <a:spcPts val="1200"/>
              </a:spcAft>
              <a:buNone/>
            </a:pPr>
            <a:r>
              <a:rPr b="1" lang="en"/>
              <a:t>d</a:t>
            </a:r>
            <a:r>
              <a:rPr b="1" lang="en"/>
              <a:t>own</a:t>
            </a:r>
            <a:r>
              <a:rPr lang="en"/>
              <a:t>, </a:t>
            </a:r>
            <a:r>
              <a:rPr b="1" lang="en"/>
              <a:t>left</a:t>
            </a:r>
            <a:r>
              <a:rPr lang="en"/>
              <a:t>, or right, but it </a:t>
            </a:r>
            <a:r>
              <a:rPr lang="en"/>
              <a:t>won't</a:t>
            </a:r>
            <a:r>
              <a:rPr lang="en"/>
              <a:t> stop the </a:t>
            </a:r>
            <a:r>
              <a:rPr lang="en"/>
              <a:t>rolling</a:t>
            </a:r>
            <a:r>
              <a:rPr lang="en"/>
              <a:t> </a:t>
            </a:r>
            <a:r>
              <a:rPr lang="en"/>
              <a:t>until</a:t>
            </a:r>
            <a:r>
              <a:rPr lang="en"/>
              <a:t> hitting a wall . When the ball stops , it could choose the next direction.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ph type="title"/>
          </p:nvPr>
        </p:nvSpPr>
        <p:spPr>
          <a:xfrm>
            <a:off x="65550" y="311350"/>
            <a:ext cx="4473600" cy="120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Example 2</a:t>
            </a:r>
            <a:endParaRPr sz="2422">
              <a:solidFill>
                <a:schemeClr val="dk1"/>
              </a:solidFill>
              <a:latin typeface="Arial"/>
              <a:ea typeface="Arial"/>
              <a:cs typeface="Arial"/>
              <a:sym typeface="Arial"/>
            </a:endParaRPr>
          </a:p>
          <a:p>
            <a:pPr indent="0" lvl="0" marL="0" rtl="0" algn="l">
              <a:spcBef>
                <a:spcPts val="0"/>
              </a:spcBef>
              <a:spcAft>
                <a:spcPts val="0"/>
              </a:spcAft>
              <a:buClr>
                <a:schemeClr val="dk1"/>
              </a:buClr>
              <a:buSzPct val="45412"/>
              <a:buFont typeface="Arial"/>
              <a:buNone/>
            </a:pPr>
            <a:r>
              <a:rPr lang="en" sz="2422">
                <a:solidFill>
                  <a:schemeClr val="dk1"/>
                </a:solidFill>
                <a:latin typeface="Arial"/>
                <a:ea typeface="Arial"/>
                <a:cs typeface="Arial"/>
                <a:sym typeface="Arial"/>
              </a:rPr>
              <a:t>Step 11 </a:t>
            </a:r>
            <a:r>
              <a:rPr b="1" lang="en" sz="2422">
                <a:solidFill>
                  <a:schemeClr val="dk1"/>
                </a:solidFill>
                <a:latin typeface="Arial"/>
                <a:ea typeface="Arial"/>
                <a:cs typeface="Arial"/>
                <a:sym typeface="Arial"/>
              </a:rPr>
              <a:t>:</a:t>
            </a:r>
            <a:r>
              <a:rPr b="1" lang="en" sz="4311">
                <a:solidFill>
                  <a:schemeClr val="dk1"/>
                </a:solidFill>
              </a:rPr>
              <a:t> </a:t>
            </a:r>
            <a:r>
              <a:rPr b="1" lang="en" sz="1411">
                <a:solidFill>
                  <a:schemeClr val="dk1"/>
                </a:solidFill>
                <a:latin typeface="Arial"/>
                <a:ea typeface="Arial"/>
                <a:cs typeface="Arial"/>
                <a:sym typeface="Arial"/>
              </a:rPr>
              <a:t>0 - C - G - H - D - A ,  0 - C - G - H - D  </a:t>
            </a:r>
            <a:endParaRPr/>
          </a:p>
        </p:txBody>
      </p:sp>
      <p:sp>
        <p:nvSpPr>
          <p:cNvPr id="273" name="Google Shape;273;p42"/>
          <p:cNvSpPr txBox="1"/>
          <p:nvPr>
            <p:ph idx="1" type="subTitle"/>
          </p:nvPr>
        </p:nvSpPr>
        <p:spPr>
          <a:xfrm>
            <a:off x="265500" y="1450250"/>
            <a:ext cx="4045200" cy="3129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400">
                <a:latin typeface="Open Sans"/>
                <a:ea typeface="Open Sans"/>
                <a:cs typeface="Open Sans"/>
                <a:sym typeface="Open Sans"/>
              </a:rPr>
              <a:t>Right , left ,up , Down</a:t>
            </a:r>
            <a:endParaRPr sz="1400">
              <a:latin typeface="Open Sans"/>
              <a:ea typeface="Open Sans"/>
              <a:cs typeface="Open Sans"/>
              <a:sym typeface="Open Sans"/>
            </a:endParaRPr>
          </a:p>
          <a:p>
            <a:pPr indent="0" lvl="0" marL="0" rtl="0" algn="l">
              <a:lnSpc>
                <a:spcPct val="115000"/>
              </a:lnSpc>
              <a:spcBef>
                <a:spcPts val="1200"/>
              </a:spcBef>
              <a:spcAft>
                <a:spcPts val="0"/>
              </a:spcAft>
              <a:buNone/>
            </a:pPr>
            <a:r>
              <a:rPr lang="en" sz="1400">
                <a:latin typeface="Open Sans"/>
                <a:ea typeface="Open Sans"/>
                <a:cs typeface="Open Sans"/>
                <a:sym typeface="Open Sans"/>
              </a:rPr>
              <a:t>Pop B  and A from stack</a:t>
            </a:r>
            <a:endParaRPr sz="1400">
              <a:latin typeface="Open Sans"/>
              <a:ea typeface="Open Sans"/>
              <a:cs typeface="Open Sans"/>
              <a:sym typeface="Open Sans"/>
            </a:endParaRPr>
          </a:p>
          <a:p>
            <a:pPr indent="0" lvl="0" marL="0" rtl="0" algn="l">
              <a:lnSpc>
                <a:spcPct val="115000"/>
              </a:lnSpc>
              <a:spcBef>
                <a:spcPts val="1200"/>
              </a:spcBef>
              <a:spcAft>
                <a:spcPts val="1200"/>
              </a:spcAft>
              <a:buClr>
                <a:schemeClr val="dk1"/>
              </a:buClr>
              <a:buSzPts val="1100"/>
              <a:buFont typeface="Arial"/>
              <a:buNone/>
            </a:pPr>
            <a:r>
              <a:t/>
            </a:r>
            <a:endParaRPr sz="1400">
              <a:latin typeface="Open Sans"/>
              <a:ea typeface="Open Sans"/>
              <a:cs typeface="Open Sans"/>
              <a:sym typeface="Open Sans"/>
            </a:endParaRPr>
          </a:p>
        </p:txBody>
      </p:sp>
      <p:sp>
        <p:nvSpPr>
          <p:cNvPr id="274" name="Google Shape;274;p42"/>
          <p:cNvSpPr txBox="1"/>
          <p:nvPr>
            <p:ph idx="2" type="body"/>
          </p:nvPr>
        </p:nvSpPr>
        <p:spPr>
          <a:xfrm>
            <a:off x="5497875" y="966850"/>
            <a:ext cx="2523600" cy="2729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275" name="Google Shape;275;p42"/>
          <p:cNvPicPr preferRelativeResize="0"/>
          <p:nvPr/>
        </p:nvPicPr>
        <p:blipFill>
          <a:blip r:embed="rId3">
            <a:alphaModFix/>
          </a:blip>
          <a:stretch>
            <a:fillRect/>
          </a:stretch>
        </p:blipFill>
        <p:spPr>
          <a:xfrm>
            <a:off x="5530650" y="966850"/>
            <a:ext cx="2490825" cy="2729026"/>
          </a:xfrm>
          <a:prstGeom prst="rect">
            <a:avLst/>
          </a:prstGeom>
          <a:noFill/>
          <a:ln>
            <a:noFill/>
          </a:ln>
        </p:spPr>
      </p:pic>
      <p:pic>
        <p:nvPicPr>
          <p:cNvPr id="276" name="Google Shape;276;p42"/>
          <p:cNvPicPr preferRelativeResize="0"/>
          <p:nvPr/>
        </p:nvPicPr>
        <p:blipFill>
          <a:blip r:embed="rId4">
            <a:alphaModFix/>
          </a:blip>
          <a:stretch>
            <a:fillRect/>
          </a:stretch>
        </p:blipFill>
        <p:spPr>
          <a:xfrm>
            <a:off x="800600" y="2425310"/>
            <a:ext cx="882375" cy="2082500"/>
          </a:xfrm>
          <a:prstGeom prst="rect">
            <a:avLst/>
          </a:prstGeom>
          <a:noFill/>
          <a:ln>
            <a:noFill/>
          </a:ln>
        </p:spPr>
      </p:pic>
      <p:pic>
        <p:nvPicPr>
          <p:cNvPr id="277" name="Google Shape;277;p42"/>
          <p:cNvPicPr preferRelativeResize="0"/>
          <p:nvPr/>
        </p:nvPicPr>
        <p:blipFill>
          <a:blip r:embed="rId5">
            <a:alphaModFix/>
          </a:blip>
          <a:stretch>
            <a:fillRect/>
          </a:stretch>
        </p:blipFill>
        <p:spPr>
          <a:xfrm>
            <a:off x="2168875" y="2437113"/>
            <a:ext cx="882375" cy="2058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265500" y="508025"/>
            <a:ext cx="4045200" cy="120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45412"/>
              <a:buFont typeface="Arial"/>
              <a:buNone/>
            </a:pPr>
            <a:r>
              <a:rPr lang="en"/>
              <a:t>Example 2</a:t>
            </a:r>
            <a:endParaRPr sz="2422">
              <a:solidFill>
                <a:schemeClr val="dk1"/>
              </a:solidFill>
              <a:latin typeface="Arial"/>
              <a:ea typeface="Arial"/>
              <a:cs typeface="Arial"/>
              <a:sym typeface="Arial"/>
            </a:endParaRPr>
          </a:p>
          <a:p>
            <a:pPr indent="0" lvl="0" marL="0" rtl="0" algn="l">
              <a:spcBef>
                <a:spcPts val="0"/>
              </a:spcBef>
              <a:spcAft>
                <a:spcPts val="0"/>
              </a:spcAft>
              <a:buClr>
                <a:schemeClr val="dk1"/>
              </a:buClr>
              <a:buSzPct val="45412"/>
              <a:buFont typeface="Arial"/>
              <a:buNone/>
            </a:pPr>
            <a:r>
              <a:rPr lang="en" sz="2422">
                <a:solidFill>
                  <a:schemeClr val="dk1"/>
                </a:solidFill>
                <a:latin typeface="Arial"/>
                <a:ea typeface="Arial"/>
                <a:cs typeface="Arial"/>
                <a:sym typeface="Arial"/>
              </a:rPr>
              <a:t>Step 12 </a:t>
            </a:r>
            <a:r>
              <a:rPr b="1" lang="en" sz="2422">
                <a:solidFill>
                  <a:schemeClr val="dk1"/>
                </a:solidFill>
                <a:latin typeface="Arial"/>
                <a:ea typeface="Arial"/>
                <a:cs typeface="Arial"/>
                <a:sym typeface="Arial"/>
              </a:rPr>
              <a:t>:</a:t>
            </a:r>
            <a:r>
              <a:rPr b="1" lang="en" sz="4311">
                <a:solidFill>
                  <a:schemeClr val="dk1"/>
                </a:solidFill>
              </a:rPr>
              <a:t> </a:t>
            </a:r>
            <a:r>
              <a:rPr b="1" lang="en" sz="1411">
                <a:solidFill>
                  <a:schemeClr val="dk1"/>
                </a:solidFill>
                <a:latin typeface="Arial"/>
                <a:ea typeface="Arial"/>
                <a:cs typeface="Arial"/>
                <a:sym typeface="Arial"/>
              </a:rPr>
              <a:t>0 - C - G - H - D - I  </a:t>
            </a:r>
            <a:endParaRPr/>
          </a:p>
        </p:txBody>
      </p:sp>
      <p:sp>
        <p:nvSpPr>
          <p:cNvPr id="283" name="Google Shape;283;p43"/>
          <p:cNvSpPr txBox="1"/>
          <p:nvPr>
            <p:ph idx="1" type="subTitle"/>
          </p:nvPr>
        </p:nvSpPr>
        <p:spPr>
          <a:xfrm>
            <a:off x="167175" y="1835350"/>
            <a:ext cx="4045200" cy="2885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 sz="1400">
                <a:latin typeface="Open Sans"/>
                <a:ea typeface="Open Sans"/>
                <a:cs typeface="Open Sans"/>
                <a:sym typeface="Open Sans"/>
              </a:rPr>
              <a:t>Right , left ,up , </a:t>
            </a:r>
            <a:r>
              <a:rPr b="1" lang="en" sz="1400">
                <a:latin typeface="Open Sans"/>
                <a:ea typeface="Open Sans"/>
                <a:cs typeface="Open Sans"/>
                <a:sym typeface="Open Sans"/>
              </a:rPr>
              <a:t>Down</a:t>
            </a:r>
            <a:endParaRPr b="1"/>
          </a:p>
        </p:txBody>
      </p:sp>
      <p:sp>
        <p:nvSpPr>
          <p:cNvPr id="284" name="Google Shape;284;p43"/>
          <p:cNvSpPr txBox="1"/>
          <p:nvPr>
            <p:ph idx="2" type="body"/>
          </p:nvPr>
        </p:nvSpPr>
        <p:spPr>
          <a:xfrm>
            <a:off x="5809225" y="1646875"/>
            <a:ext cx="2595900" cy="21303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285" name="Google Shape;285;p43"/>
          <p:cNvPicPr preferRelativeResize="0"/>
          <p:nvPr/>
        </p:nvPicPr>
        <p:blipFill>
          <a:blip r:embed="rId3">
            <a:alphaModFix/>
          </a:blip>
          <a:stretch>
            <a:fillRect/>
          </a:stretch>
        </p:blipFill>
        <p:spPr>
          <a:xfrm>
            <a:off x="5809225" y="1605925"/>
            <a:ext cx="2595849" cy="2171400"/>
          </a:xfrm>
          <a:prstGeom prst="rect">
            <a:avLst/>
          </a:prstGeom>
          <a:noFill/>
          <a:ln>
            <a:noFill/>
          </a:ln>
        </p:spPr>
      </p:pic>
      <p:pic>
        <p:nvPicPr>
          <p:cNvPr id="286" name="Google Shape;286;p43"/>
          <p:cNvPicPr preferRelativeResize="0"/>
          <p:nvPr/>
        </p:nvPicPr>
        <p:blipFill>
          <a:blip r:embed="rId4">
            <a:alphaModFix/>
          </a:blip>
          <a:stretch>
            <a:fillRect/>
          </a:stretch>
        </p:blipFill>
        <p:spPr>
          <a:xfrm>
            <a:off x="2029600" y="2425300"/>
            <a:ext cx="914400" cy="2097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4"/>
          <p:cNvSpPr txBox="1"/>
          <p:nvPr>
            <p:ph type="title"/>
          </p:nvPr>
        </p:nvSpPr>
        <p:spPr>
          <a:xfrm>
            <a:off x="224550" y="524375"/>
            <a:ext cx="4045200" cy="1269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45412"/>
              <a:buFont typeface="Arial"/>
              <a:buNone/>
            </a:pPr>
            <a:r>
              <a:rPr lang="en"/>
              <a:t>Example 2</a:t>
            </a:r>
            <a:endParaRPr sz="2422">
              <a:solidFill>
                <a:schemeClr val="dk1"/>
              </a:solidFill>
              <a:latin typeface="Arial"/>
              <a:ea typeface="Arial"/>
              <a:cs typeface="Arial"/>
              <a:sym typeface="Arial"/>
            </a:endParaRPr>
          </a:p>
          <a:p>
            <a:pPr indent="0" lvl="0" marL="0" rtl="0" algn="l">
              <a:spcBef>
                <a:spcPts val="0"/>
              </a:spcBef>
              <a:spcAft>
                <a:spcPts val="0"/>
              </a:spcAft>
              <a:buClr>
                <a:schemeClr val="dk1"/>
              </a:buClr>
              <a:buSzPct val="45412"/>
              <a:buFont typeface="Arial"/>
              <a:buNone/>
            </a:pPr>
            <a:r>
              <a:rPr lang="en" sz="2422">
                <a:solidFill>
                  <a:schemeClr val="dk1"/>
                </a:solidFill>
                <a:latin typeface="Arial"/>
                <a:ea typeface="Arial"/>
                <a:cs typeface="Arial"/>
                <a:sym typeface="Arial"/>
              </a:rPr>
              <a:t>Step 13 </a:t>
            </a:r>
            <a:r>
              <a:rPr b="1" lang="en" sz="2422">
                <a:solidFill>
                  <a:schemeClr val="dk1"/>
                </a:solidFill>
                <a:latin typeface="Arial"/>
                <a:ea typeface="Arial"/>
                <a:cs typeface="Arial"/>
                <a:sym typeface="Arial"/>
              </a:rPr>
              <a:t>:</a:t>
            </a:r>
            <a:r>
              <a:rPr b="1" lang="en" sz="4311">
                <a:solidFill>
                  <a:schemeClr val="dk1"/>
                </a:solidFill>
              </a:rPr>
              <a:t> </a:t>
            </a:r>
            <a:r>
              <a:rPr b="1" lang="en" sz="1411">
                <a:solidFill>
                  <a:schemeClr val="dk1"/>
                </a:solidFill>
                <a:latin typeface="Arial"/>
                <a:ea typeface="Arial"/>
                <a:cs typeface="Arial"/>
                <a:sym typeface="Arial"/>
              </a:rPr>
              <a:t>0 - C - G - H - D - I  - 1</a:t>
            </a:r>
            <a:endParaRPr/>
          </a:p>
        </p:txBody>
      </p:sp>
      <p:sp>
        <p:nvSpPr>
          <p:cNvPr id="292" name="Google Shape;292;p44"/>
          <p:cNvSpPr txBox="1"/>
          <p:nvPr>
            <p:ph idx="1" type="subTitle"/>
          </p:nvPr>
        </p:nvSpPr>
        <p:spPr>
          <a:xfrm>
            <a:off x="224550" y="1794275"/>
            <a:ext cx="4045200" cy="2892300"/>
          </a:xfrm>
          <a:prstGeom prst="rect">
            <a:avLst/>
          </a:prstGeom>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None/>
            </a:pPr>
            <a:r>
              <a:rPr lang="en" sz="1400">
                <a:latin typeface="Open Sans"/>
                <a:ea typeface="Open Sans"/>
                <a:cs typeface="Open Sans"/>
                <a:sym typeface="Open Sans"/>
              </a:rPr>
              <a:t>Right , </a:t>
            </a:r>
            <a:r>
              <a:rPr b="1" lang="en" sz="1400">
                <a:latin typeface="Open Sans"/>
                <a:ea typeface="Open Sans"/>
                <a:cs typeface="Open Sans"/>
                <a:sym typeface="Open Sans"/>
              </a:rPr>
              <a:t>left</a:t>
            </a:r>
            <a:r>
              <a:rPr lang="en" sz="1400">
                <a:latin typeface="Open Sans"/>
                <a:ea typeface="Open Sans"/>
                <a:cs typeface="Open Sans"/>
                <a:sym typeface="Open Sans"/>
              </a:rPr>
              <a:t> ,up , Down</a:t>
            </a:r>
            <a:endParaRPr sz="1400">
              <a:latin typeface="Open Sans"/>
              <a:ea typeface="Open Sans"/>
              <a:cs typeface="Open Sans"/>
              <a:sym typeface="Open Sans"/>
            </a:endParaRPr>
          </a:p>
          <a:p>
            <a:pPr indent="0" lvl="0" marL="0" rtl="0" algn="l">
              <a:lnSpc>
                <a:spcPct val="115000"/>
              </a:lnSpc>
              <a:spcBef>
                <a:spcPts val="1200"/>
              </a:spcBef>
              <a:spcAft>
                <a:spcPts val="0"/>
              </a:spcAft>
              <a:buNone/>
            </a:pPr>
            <a:r>
              <a:rPr lang="en" sz="1400">
                <a:latin typeface="Open Sans"/>
                <a:ea typeface="Open Sans"/>
                <a:cs typeface="Open Sans"/>
                <a:sym typeface="Open Sans"/>
              </a:rPr>
              <a:t>One possible way is:</a:t>
            </a:r>
            <a:endParaRPr sz="1400">
              <a:latin typeface="Open Sans"/>
              <a:ea typeface="Open Sans"/>
              <a:cs typeface="Open Sans"/>
              <a:sym typeface="Open Sans"/>
            </a:endParaRPr>
          </a:p>
          <a:p>
            <a:pPr indent="0" lvl="0" marL="0" rtl="0" algn="l">
              <a:lnSpc>
                <a:spcPct val="115000"/>
              </a:lnSpc>
              <a:spcBef>
                <a:spcPts val="1200"/>
              </a:spcBef>
              <a:spcAft>
                <a:spcPts val="0"/>
              </a:spcAft>
              <a:buNone/>
            </a:pPr>
            <a:r>
              <a:rPr b="1" lang="en" sz="1400">
                <a:latin typeface="Open Sans"/>
                <a:ea typeface="Open Sans"/>
                <a:cs typeface="Open Sans"/>
                <a:sym typeface="Open Sans"/>
              </a:rPr>
              <a:t>Left - down - left - down - right</a:t>
            </a:r>
            <a:endParaRPr b="1" sz="1400">
              <a:latin typeface="Open Sans"/>
              <a:ea typeface="Open Sans"/>
              <a:cs typeface="Open Sans"/>
              <a:sym typeface="Open Sans"/>
            </a:endParaRPr>
          </a:p>
          <a:p>
            <a:pPr indent="0" lvl="0" marL="0" rtl="0" algn="l">
              <a:lnSpc>
                <a:spcPct val="115000"/>
              </a:lnSpc>
              <a:spcBef>
                <a:spcPts val="1200"/>
              </a:spcBef>
              <a:spcAft>
                <a:spcPts val="0"/>
              </a:spcAft>
              <a:buNone/>
            </a:pPr>
            <a:r>
              <a:rPr lang="en" sz="1400">
                <a:latin typeface="Open Sans"/>
                <a:ea typeface="Open Sans"/>
                <a:cs typeface="Open Sans"/>
                <a:sym typeface="Open Sans"/>
              </a:rPr>
              <a:t>The ball will stop looking for other </a:t>
            </a:r>
            <a:endParaRPr sz="1400">
              <a:latin typeface="Open Sans"/>
              <a:ea typeface="Open Sans"/>
              <a:cs typeface="Open Sans"/>
              <a:sym typeface="Open Sans"/>
            </a:endParaRPr>
          </a:p>
          <a:p>
            <a:pPr indent="0" lvl="0" marL="0" rtl="0" algn="l">
              <a:lnSpc>
                <a:spcPct val="115000"/>
              </a:lnSpc>
              <a:spcBef>
                <a:spcPts val="1200"/>
              </a:spcBef>
              <a:spcAft>
                <a:spcPts val="0"/>
              </a:spcAft>
              <a:buNone/>
            </a:pPr>
            <a:r>
              <a:rPr lang="en" sz="1400">
                <a:latin typeface="Open Sans"/>
                <a:ea typeface="Open Sans"/>
                <a:cs typeface="Open Sans"/>
                <a:sym typeface="Open Sans"/>
              </a:rPr>
              <a:t>Node because it reached at its</a:t>
            </a:r>
            <a:endParaRPr sz="1400">
              <a:latin typeface="Open Sans"/>
              <a:ea typeface="Open Sans"/>
              <a:cs typeface="Open Sans"/>
              <a:sym typeface="Open Sans"/>
            </a:endParaRPr>
          </a:p>
          <a:p>
            <a:pPr indent="0" lvl="0" marL="0" rtl="0" algn="l">
              <a:lnSpc>
                <a:spcPct val="115000"/>
              </a:lnSpc>
              <a:spcBef>
                <a:spcPts val="1200"/>
              </a:spcBef>
              <a:spcAft>
                <a:spcPts val="0"/>
              </a:spcAft>
              <a:buNone/>
            </a:pPr>
            <a:r>
              <a:rPr lang="en" sz="1400">
                <a:latin typeface="Open Sans"/>
                <a:ea typeface="Open Sans"/>
                <a:cs typeface="Open Sans"/>
                <a:sym typeface="Open Sans"/>
              </a:rPr>
              <a:t>destination.</a:t>
            </a:r>
            <a:endParaRPr sz="1400">
              <a:latin typeface="Open Sans"/>
              <a:ea typeface="Open Sans"/>
              <a:cs typeface="Open Sans"/>
              <a:sym typeface="Open Sans"/>
            </a:endParaRPr>
          </a:p>
          <a:p>
            <a:pPr indent="0" lvl="0" marL="0" rtl="0" algn="l">
              <a:lnSpc>
                <a:spcPct val="115000"/>
              </a:lnSpc>
              <a:spcBef>
                <a:spcPts val="1200"/>
              </a:spcBef>
              <a:spcAft>
                <a:spcPts val="0"/>
              </a:spcAft>
              <a:buNone/>
            </a:pPr>
            <a:r>
              <a:rPr lang="en" sz="1400">
                <a:latin typeface="Open Sans"/>
                <a:ea typeface="Open Sans"/>
                <a:cs typeface="Open Sans"/>
                <a:sym typeface="Open Sans"/>
              </a:rPr>
              <a:t>                </a:t>
            </a:r>
            <a:endParaRPr sz="1400">
              <a:latin typeface="Open Sans"/>
              <a:ea typeface="Open Sans"/>
              <a:cs typeface="Open Sans"/>
              <a:sym typeface="Open Sans"/>
            </a:endParaRPr>
          </a:p>
          <a:p>
            <a:pPr indent="0" lvl="0" marL="0" rtl="0" algn="l">
              <a:lnSpc>
                <a:spcPct val="115000"/>
              </a:lnSpc>
              <a:spcBef>
                <a:spcPts val="1200"/>
              </a:spcBef>
              <a:spcAft>
                <a:spcPts val="1200"/>
              </a:spcAft>
              <a:buClr>
                <a:schemeClr val="dk1"/>
              </a:buClr>
              <a:buSzPts val="1100"/>
              <a:buFont typeface="Arial"/>
              <a:buNone/>
            </a:pPr>
            <a:r>
              <a:rPr lang="en" sz="1400">
                <a:latin typeface="Open Sans"/>
                <a:ea typeface="Open Sans"/>
                <a:cs typeface="Open Sans"/>
                <a:sym typeface="Open Sans"/>
              </a:rPr>
              <a:t>               </a:t>
            </a:r>
            <a:endParaRPr sz="1400">
              <a:latin typeface="Open Sans"/>
              <a:ea typeface="Open Sans"/>
              <a:cs typeface="Open Sans"/>
              <a:sym typeface="Open Sans"/>
            </a:endParaRPr>
          </a:p>
        </p:txBody>
      </p:sp>
      <p:sp>
        <p:nvSpPr>
          <p:cNvPr id="293" name="Google Shape;293;p44"/>
          <p:cNvSpPr txBox="1"/>
          <p:nvPr>
            <p:ph idx="2" type="body"/>
          </p:nvPr>
        </p:nvSpPr>
        <p:spPr>
          <a:xfrm>
            <a:off x="5571625" y="1204450"/>
            <a:ext cx="2654700" cy="26220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294" name="Google Shape;294;p44"/>
          <p:cNvPicPr preferRelativeResize="0"/>
          <p:nvPr/>
        </p:nvPicPr>
        <p:blipFill>
          <a:blip r:embed="rId3">
            <a:alphaModFix/>
          </a:blip>
          <a:stretch>
            <a:fillRect/>
          </a:stretch>
        </p:blipFill>
        <p:spPr>
          <a:xfrm>
            <a:off x="5571625" y="1204450"/>
            <a:ext cx="2654700" cy="2621925"/>
          </a:xfrm>
          <a:prstGeom prst="rect">
            <a:avLst/>
          </a:prstGeom>
          <a:noFill/>
          <a:ln>
            <a:noFill/>
          </a:ln>
        </p:spPr>
      </p:pic>
      <p:pic>
        <p:nvPicPr>
          <p:cNvPr id="295" name="Google Shape;295;p44"/>
          <p:cNvPicPr preferRelativeResize="0"/>
          <p:nvPr/>
        </p:nvPicPr>
        <p:blipFill>
          <a:blip r:embed="rId4">
            <a:alphaModFix/>
          </a:blip>
          <a:stretch>
            <a:fillRect/>
          </a:stretch>
        </p:blipFill>
        <p:spPr>
          <a:xfrm>
            <a:off x="3375750" y="2261425"/>
            <a:ext cx="680050" cy="2101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5"/>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i="1" lang="en"/>
              <a:t>Approach 1 Depth First Search : TREE</a:t>
            </a:r>
            <a:endParaRPr i="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46"/>
          <p:cNvPicPr preferRelativeResize="0"/>
          <p:nvPr/>
        </p:nvPicPr>
        <p:blipFill>
          <a:blip r:embed="rId3">
            <a:alphaModFix/>
          </a:blip>
          <a:stretch>
            <a:fillRect/>
          </a:stretch>
        </p:blipFill>
        <p:spPr>
          <a:xfrm>
            <a:off x="152400" y="152400"/>
            <a:ext cx="8846499" cy="4927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7"/>
          <p:cNvSpPr txBox="1"/>
          <p:nvPr>
            <p:ph type="title"/>
          </p:nvPr>
        </p:nvSpPr>
        <p:spPr>
          <a:xfrm>
            <a:off x="311700" y="62175"/>
            <a:ext cx="8520600" cy="617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Python - code </a:t>
            </a:r>
            <a:endParaRPr/>
          </a:p>
        </p:txBody>
      </p:sp>
      <p:sp>
        <p:nvSpPr>
          <p:cNvPr id="311" name="Google Shape;311;p47"/>
          <p:cNvSpPr txBox="1"/>
          <p:nvPr>
            <p:ph idx="1" type="body"/>
          </p:nvPr>
        </p:nvSpPr>
        <p:spPr>
          <a:xfrm>
            <a:off x="344475" y="729225"/>
            <a:ext cx="7119900" cy="375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2" name="Google Shape;312;p47"/>
          <p:cNvPicPr preferRelativeResize="0"/>
          <p:nvPr/>
        </p:nvPicPr>
        <p:blipFill>
          <a:blip r:embed="rId3">
            <a:alphaModFix/>
          </a:blip>
          <a:stretch>
            <a:fillRect/>
          </a:stretch>
        </p:blipFill>
        <p:spPr>
          <a:xfrm>
            <a:off x="344475" y="729225"/>
            <a:ext cx="7119902" cy="37518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Test</a:t>
            </a:r>
            <a:endParaRPr/>
          </a:p>
        </p:txBody>
      </p:sp>
      <p:sp>
        <p:nvSpPr>
          <p:cNvPr id="318" name="Google Shape;318;p4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9" name="Google Shape;319;p48"/>
          <p:cNvPicPr preferRelativeResize="0"/>
          <p:nvPr/>
        </p:nvPicPr>
        <p:blipFill>
          <a:blip r:embed="rId3">
            <a:alphaModFix/>
          </a:blip>
          <a:stretch>
            <a:fillRect/>
          </a:stretch>
        </p:blipFill>
        <p:spPr>
          <a:xfrm>
            <a:off x="311700" y="1225225"/>
            <a:ext cx="8520599" cy="2390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Enhancement Ideas</a:t>
            </a:r>
            <a:endParaRPr/>
          </a:p>
        </p:txBody>
      </p:sp>
      <p:sp>
        <p:nvSpPr>
          <p:cNvPr id="325" name="Google Shape;325;p4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problem can be solved by using using different approaches i-e Dijkstra's algorithm, Bellman Ford’s algorithm, breadth first approach and Depth first approach etc.</a:t>
            </a:r>
            <a:endParaRPr/>
          </a:p>
          <a:p>
            <a:pPr indent="0" lvl="0" marL="0" rtl="0" algn="l">
              <a:spcBef>
                <a:spcPts val="1200"/>
              </a:spcBef>
              <a:spcAft>
                <a:spcPts val="1200"/>
              </a:spcAft>
              <a:buClr>
                <a:schemeClr val="dk1"/>
              </a:buClr>
              <a:buSzPts val="1100"/>
              <a:buFont typeface="Arial"/>
              <a:buNone/>
            </a:pPr>
            <a:r>
              <a:rPr lang="en"/>
              <a:t>However, DFS is the easiest approach to implement and shortest path is not required thats why DFS has been considered for this problem.</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Drawback</a:t>
            </a:r>
            <a:endParaRPr/>
          </a:p>
        </p:txBody>
      </p:sp>
      <p:sp>
        <p:nvSpPr>
          <p:cNvPr id="331" name="Google Shape;331;p50"/>
          <p:cNvSpPr txBox="1"/>
          <p:nvPr>
            <p:ph idx="1" type="body"/>
          </p:nvPr>
        </p:nvSpPr>
        <p:spPr>
          <a:xfrm>
            <a:off x="311700" y="1225225"/>
            <a:ext cx="3999900" cy="2673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sz="1600">
                <a:latin typeface="Arial"/>
                <a:ea typeface="Arial"/>
                <a:cs typeface="Arial"/>
                <a:sym typeface="Arial"/>
              </a:rPr>
              <a:t>The drawback to the Depth first search is that it can get stuck going down the wrong path and never recover, with respect to time, from an unlucky choice at one of the nodes near the top of the tree. The Depth first search will continuing going downward even though a solution may be very close to the top of the tree.</a:t>
            </a:r>
            <a:endParaRPr sz="1600"/>
          </a:p>
        </p:txBody>
      </p:sp>
      <p:sp>
        <p:nvSpPr>
          <p:cNvPr id="332" name="Google Shape;332;p50"/>
          <p:cNvSpPr txBox="1"/>
          <p:nvPr>
            <p:ph idx="2" type="body"/>
          </p:nvPr>
        </p:nvSpPr>
        <p:spPr>
          <a:xfrm>
            <a:off x="5219950" y="1606000"/>
            <a:ext cx="3225000" cy="259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3" name="Google Shape;333;p50"/>
          <p:cNvPicPr preferRelativeResize="0"/>
          <p:nvPr/>
        </p:nvPicPr>
        <p:blipFill>
          <a:blip r:embed="rId3">
            <a:alphaModFix/>
          </a:blip>
          <a:stretch>
            <a:fillRect/>
          </a:stretch>
        </p:blipFill>
        <p:spPr>
          <a:xfrm>
            <a:off x="5219825" y="1605988"/>
            <a:ext cx="3225051" cy="25924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339" name="Google Shape;339;p51"/>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Arial"/>
                <a:ea typeface="Arial"/>
                <a:cs typeface="Arial"/>
                <a:sym typeface="Arial"/>
              </a:rPr>
              <a:t>The time complexity for a Depth first search is O(b</a:t>
            </a:r>
            <a:r>
              <a:rPr baseline="30000" lang="en" sz="1500">
                <a:latin typeface="Arial"/>
                <a:ea typeface="Arial"/>
                <a:cs typeface="Arial"/>
                <a:sym typeface="Arial"/>
              </a:rPr>
              <a:t>m</a:t>
            </a:r>
            <a:r>
              <a:rPr lang="en" sz="1500">
                <a:latin typeface="Arial"/>
                <a:ea typeface="Arial"/>
                <a:cs typeface="Arial"/>
                <a:sym typeface="Arial"/>
              </a:rPr>
              <a:t>), where b is the branching factor and m is the maximum depth.</a:t>
            </a:r>
            <a:endParaRPr sz="1500">
              <a:latin typeface="Arial"/>
              <a:ea typeface="Arial"/>
              <a:cs typeface="Arial"/>
              <a:sym typeface="Arial"/>
            </a:endParaRPr>
          </a:p>
          <a:p>
            <a:pPr indent="0" lvl="0" marL="0" rtl="0" algn="l">
              <a:spcBef>
                <a:spcPts val="1200"/>
              </a:spcBef>
              <a:spcAft>
                <a:spcPts val="0"/>
              </a:spcAft>
              <a:buNone/>
            </a:pPr>
            <a:r>
              <a:t/>
            </a:r>
            <a:endParaRPr sz="1500">
              <a:latin typeface="Arial"/>
              <a:ea typeface="Arial"/>
              <a:cs typeface="Arial"/>
              <a:sym typeface="Arial"/>
            </a:endParaRPr>
          </a:p>
          <a:p>
            <a:pPr indent="0" lvl="0" marL="0" rtl="0" algn="l">
              <a:spcBef>
                <a:spcPts val="1200"/>
              </a:spcBef>
              <a:spcAft>
                <a:spcPts val="0"/>
              </a:spcAft>
              <a:buClr>
                <a:schemeClr val="dk1"/>
              </a:buClr>
              <a:buSzPts val="1100"/>
              <a:buFont typeface="Arial"/>
              <a:buNone/>
            </a:pPr>
            <a:r>
              <a:rPr lang="en" sz="1500">
                <a:latin typeface="Arial"/>
                <a:ea typeface="Arial"/>
                <a:cs typeface="Arial"/>
                <a:sym typeface="Arial"/>
              </a:rPr>
              <a:t>Depth first search has moderate memory requirements. For a Depth first search in memory, it only needs to store a single path from the root to a leaf node, along with the remaining unexpanded sibling nodes for each node on the path. With a branching factor of b and a maximum depth m, the Depth first search requires storage of only bm nodes</a:t>
            </a:r>
            <a:endParaRPr sz="1500">
              <a:latin typeface="Arial"/>
              <a:ea typeface="Arial"/>
              <a:cs typeface="Arial"/>
              <a:sym typeface="Arial"/>
            </a:endParaRPr>
          </a:p>
          <a:p>
            <a:pPr indent="0" lvl="0" marL="0" rtl="0" algn="l">
              <a:spcBef>
                <a:spcPts val="1200"/>
              </a:spcBef>
              <a:spcAft>
                <a:spcPts val="1200"/>
              </a:spcAft>
              <a:buNone/>
            </a:pPr>
            <a:r>
              <a:t/>
            </a:r>
            <a:endParaRPr sz="11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Method Used</a:t>
            </a:r>
            <a:endParaRPr b="1"/>
          </a:p>
        </p:txBody>
      </p:sp>
      <p:sp>
        <p:nvSpPr>
          <p:cNvPr id="81" name="Google Shape;81;p1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Depth First Approach has been used to get the possible path for ball. Depth-first search is a graph/tree traversal algorithm that follows a path as far as it can until it either, reaches the goal or has nowhere else to go. It’s almost like running as far as you can in one direction until you hit a wall .Hence, DFS </a:t>
            </a:r>
            <a:r>
              <a:rPr lang="en"/>
              <a:t>does not</a:t>
            </a:r>
            <a:r>
              <a:rPr lang="en"/>
              <a:t> concerned with finding the shortest path.</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345" name="Google Shape;345;p5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SzPts val="1100"/>
              <a:buFont typeface="Arial"/>
              <a:buChar char="●"/>
            </a:pPr>
            <a:r>
              <a:rPr lang="en" sz="1100" u="sng">
                <a:solidFill>
                  <a:schemeClr val="hlink"/>
                </a:solidFill>
                <a:latin typeface="Arial"/>
                <a:ea typeface="Arial"/>
                <a:cs typeface="Arial"/>
                <a:sym typeface="Arial"/>
                <a:hlinkClick r:id="rId3"/>
              </a:rPr>
              <a:t>Depth-First Search (DFS)</a:t>
            </a:r>
            <a:endParaRPr sz="1100" u="sng">
              <a:solidFill>
                <a:schemeClr val="hlink"/>
              </a:solidFill>
              <a:latin typeface="Arial"/>
              <a:ea typeface="Arial"/>
              <a:cs typeface="Arial"/>
              <a:sym typeface="Arial"/>
            </a:endParaRPr>
          </a:p>
          <a:p>
            <a:pPr indent="-298450" lvl="0" marL="457200" rtl="0" algn="l">
              <a:spcBef>
                <a:spcPts val="0"/>
              </a:spcBef>
              <a:spcAft>
                <a:spcPts val="0"/>
              </a:spcAft>
              <a:buSzPts val="1100"/>
              <a:buFont typeface="Arial"/>
              <a:buChar char="●"/>
            </a:pPr>
            <a:r>
              <a:rPr lang="en" sz="1100" u="sng">
                <a:solidFill>
                  <a:schemeClr val="hlink"/>
                </a:solidFill>
                <a:latin typeface="Arial"/>
                <a:ea typeface="Arial"/>
                <a:cs typeface="Arial"/>
                <a:sym typeface="Arial"/>
                <a:hlinkClick r:id="rId4"/>
              </a:rPr>
              <a:t>Graphs and Maze</a:t>
            </a:r>
            <a:endParaRPr sz="1100" u="sng">
              <a:solidFill>
                <a:schemeClr val="hlink"/>
              </a:solidFill>
              <a:latin typeface="Arial"/>
              <a:ea typeface="Arial"/>
              <a:cs typeface="Arial"/>
              <a:sym typeface="Arial"/>
            </a:endParaRPr>
          </a:p>
          <a:p>
            <a:pPr indent="-298450" lvl="0" marL="457200" rtl="0" algn="l">
              <a:spcBef>
                <a:spcPts val="0"/>
              </a:spcBef>
              <a:spcAft>
                <a:spcPts val="0"/>
              </a:spcAft>
              <a:buSzPts val="1100"/>
              <a:buFont typeface="Arial"/>
              <a:buChar char="●"/>
            </a:pPr>
            <a:r>
              <a:rPr lang="en" sz="1100" u="sng">
                <a:solidFill>
                  <a:schemeClr val="hlink"/>
                </a:solidFill>
                <a:latin typeface="Arial"/>
                <a:ea typeface="Arial"/>
                <a:cs typeface="Arial"/>
                <a:sym typeface="Arial"/>
                <a:hlinkClick r:id="rId5"/>
              </a:rPr>
              <a:t>Problem F: The Maze Makers</a:t>
            </a:r>
            <a:endParaRPr sz="1100" u="sng">
              <a:solidFill>
                <a:schemeClr val="hlink"/>
              </a:solidFill>
              <a:latin typeface="Arial"/>
              <a:ea typeface="Arial"/>
              <a:cs typeface="Arial"/>
              <a:sym typeface="Arial"/>
            </a:endParaRPr>
          </a:p>
          <a:p>
            <a:pPr indent="-298450" lvl="0" marL="457200" rtl="0" algn="l">
              <a:spcBef>
                <a:spcPts val="0"/>
              </a:spcBef>
              <a:spcAft>
                <a:spcPts val="0"/>
              </a:spcAft>
              <a:buSzPts val="1100"/>
              <a:buFont typeface="Arial"/>
              <a:buChar char="●"/>
            </a:pPr>
            <a:r>
              <a:rPr lang="en" sz="1100" u="sng">
                <a:solidFill>
                  <a:schemeClr val="hlink"/>
                </a:solidFill>
                <a:latin typeface="Arial"/>
                <a:ea typeface="Arial"/>
                <a:cs typeface="Arial"/>
                <a:sym typeface="Arial"/>
                <a:hlinkClick r:id="rId6"/>
              </a:rPr>
              <a:t>Mazes</a:t>
            </a:r>
            <a:r>
              <a:rPr lang="en" sz="1100">
                <a:latin typeface="Arial"/>
                <a:ea typeface="Arial"/>
                <a:cs typeface="Arial"/>
                <a:sym typeface="Arial"/>
              </a:rPr>
              <a:t> -</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u="sng">
                <a:solidFill>
                  <a:schemeClr val="hlink"/>
                </a:solidFill>
                <a:latin typeface="Arial"/>
                <a:ea typeface="Arial"/>
                <a:cs typeface="Arial"/>
                <a:sym typeface="Arial"/>
                <a:hlinkClick r:id="rId7"/>
              </a:rPr>
              <a:t>490. The Maze</a:t>
            </a:r>
            <a:r>
              <a:rPr lang="en" sz="1100">
                <a:latin typeface="Arial"/>
                <a:ea typeface="Arial"/>
                <a:cs typeface="Arial"/>
                <a:sym typeface="Arial"/>
              </a:rPr>
              <a:t>,</a:t>
            </a:r>
            <a:endParaRPr sz="1100">
              <a:latin typeface="Arial"/>
              <a:ea typeface="Arial"/>
              <a:cs typeface="Arial"/>
              <a:sym typeface="Arial"/>
            </a:endParaRPr>
          </a:p>
          <a:p>
            <a:pPr indent="-298450" lvl="0" marL="457200" rtl="0" algn="l">
              <a:spcBef>
                <a:spcPts val="0"/>
              </a:spcBef>
              <a:spcAft>
                <a:spcPts val="0"/>
              </a:spcAft>
              <a:buSzPts val="1100"/>
              <a:buFont typeface="Arial"/>
              <a:buChar char="●"/>
            </a:pPr>
            <a:r>
              <a:rPr lang="en" sz="1100" u="sng">
                <a:solidFill>
                  <a:schemeClr val="hlink"/>
                </a:solidFill>
                <a:latin typeface="Arial"/>
                <a:ea typeface="Arial"/>
                <a:cs typeface="Arial"/>
                <a:sym typeface="Arial"/>
                <a:hlinkClick r:id="rId8"/>
              </a:rPr>
              <a:t>LeetCode 490. The Maze</a:t>
            </a:r>
            <a:r>
              <a:rPr lang="en" sz="1100">
                <a:latin typeface="Arial"/>
                <a:ea typeface="Arial"/>
                <a:cs typeface="Arial"/>
                <a:sym typeface="Arial"/>
              </a:rPr>
              <a:t> - </a:t>
            </a:r>
            <a:endParaRPr sz="1100">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Scope of work</a:t>
            </a:r>
            <a:endParaRPr b="1"/>
          </a:p>
        </p:txBody>
      </p:sp>
      <p:sp>
        <p:nvSpPr>
          <p:cNvPr id="87" name="Google Shape;87;p1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purpose of scope of work is the implementation of project </a:t>
            </a:r>
            <a:r>
              <a:rPr lang="en"/>
              <a:t>assigned</a:t>
            </a:r>
            <a:r>
              <a:rPr lang="en"/>
              <a:t> by </a:t>
            </a:r>
            <a:r>
              <a:rPr lang="en"/>
              <a:t>Dr. Chang, Henry which is maze problem .</a:t>
            </a:r>
            <a:endParaRPr/>
          </a:p>
          <a:p>
            <a:pPr indent="0" lvl="0" marL="0" rtl="0" algn="l">
              <a:spcBef>
                <a:spcPts val="1200"/>
              </a:spcBef>
              <a:spcAft>
                <a:spcPts val="0"/>
              </a:spcAft>
              <a:buNone/>
            </a:pPr>
            <a:r>
              <a:rPr lang="en"/>
              <a:t>The problem can be solved by using using </a:t>
            </a:r>
            <a:r>
              <a:rPr lang="en"/>
              <a:t>different</a:t>
            </a:r>
            <a:r>
              <a:rPr lang="en"/>
              <a:t> approaches i-e </a:t>
            </a:r>
            <a:r>
              <a:rPr lang="en"/>
              <a:t>Dijkstra's</a:t>
            </a:r>
            <a:r>
              <a:rPr lang="en"/>
              <a:t> </a:t>
            </a:r>
            <a:r>
              <a:rPr lang="en"/>
              <a:t>algorithm</a:t>
            </a:r>
            <a:r>
              <a:rPr lang="en"/>
              <a:t>, </a:t>
            </a:r>
            <a:r>
              <a:rPr lang="en"/>
              <a:t>breadth</a:t>
            </a:r>
            <a:r>
              <a:rPr lang="en"/>
              <a:t> first approach and Depth first </a:t>
            </a:r>
            <a:r>
              <a:rPr lang="en"/>
              <a:t>approach</a:t>
            </a:r>
            <a:r>
              <a:rPr lang="en"/>
              <a:t> etc.</a:t>
            </a:r>
            <a:endParaRPr/>
          </a:p>
          <a:p>
            <a:pPr indent="0" lvl="0" marL="0" rtl="0" algn="l">
              <a:spcBef>
                <a:spcPts val="1200"/>
              </a:spcBef>
              <a:spcAft>
                <a:spcPts val="0"/>
              </a:spcAft>
              <a:buNone/>
            </a:pPr>
            <a:r>
              <a:rPr lang="en"/>
              <a:t>The </a:t>
            </a:r>
            <a:r>
              <a:rPr lang="en"/>
              <a:t>selection</a:t>
            </a:r>
            <a:r>
              <a:rPr lang="en"/>
              <a:t> is algorithm is based on the constraints which is to find a path typically from a source to a destination. Hence, shortest path is not required so we  have followed the DFS </a:t>
            </a:r>
            <a:r>
              <a:rPr lang="en"/>
              <a:t>approach</a:t>
            </a:r>
            <a:r>
              <a:rPr lang="en"/>
              <a:t>.</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What has been Achieved</a:t>
            </a:r>
            <a:endParaRPr/>
          </a:p>
        </p:txBody>
      </p:sp>
      <p:sp>
        <p:nvSpPr>
          <p:cNvPr id="93" name="Google Shape;93;p18"/>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The path has been found from source to destination.</a:t>
            </a:r>
            <a:endParaRPr/>
          </a:p>
        </p:txBody>
      </p:sp>
      <p:sp>
        <p:nvSpPr>
          <p:cNvPr id="94" name="Google Shape;94;p18"/>
          <p:cNvSpPr txBox="1"/>
          <p:nvPr>
            <p:ph idx="2" type="body"/>
          </p:nvPr>
        </p:nvSpPr>
        <p:spPr>
          <a:xfrm>
            <a:off x="5205700" y="1069475"/>
            <a:ext cx="3120000" cy="30045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95" name="Google Shape;95;p18"/>
          <p:cNvPicPr preferRelativeResize="0"/>
          <p:nvPr/>
        </p:nvPicPr>
        <p:blipFill>
          <a:blip r:embed="rId3">
            <a:alphaModFix/>
          </a:blip>
          <a:stretch>
            <a:fillRect/>
          </a:stretch>
        </p:blipFill>
        <p:spPr>
          <a:xfrm>
            <a:off x="5205700" y="1069463"/>
            <a:ext cx="3119949" cy="3004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Acknowledgment</a:t>
            </a:r>
            <a:endParaRPr/>
          </a:p>
        </p:txBody>
      </p:sp>
      <p:sp>
        <p:nvSpPr>
          <p:cNvPr id="101" name="Google Shape;101;p1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 would like to express my deepest gratitude to my Professor, </a:t>
            </a:r>
            <a:r>
              <a:rPr lang="en"/>
              <a:t>Dr. Chang, Henry </a:t>
            </a:r>
            <a:r>
              <a:rPr lang="en"/>
              <a:t>whose patience, guidance and questioning was critical to the completion of this study. I have not only acquired broad knowledge in my field from taking his courses but getting prepare for the professional career also.</a:t>
            </a:r>
            <a:endParaRPr/>
          </a:p>
          <a:p>
            <a:pPr indent="0" lvl="0" marL="0" rtl="0" algn="l">
              <a:spcBef>
                <a:spcPts val="1200"/>
              </a:spcBef>
              <a:spcAft>
                <a:spcPts val="1200"/>
              </a:spcAft>
              <a:buNone/>
            </a:pPr>
            <a:r>
              <a:rPr lang="en"/>
              <a:t>I would also like  to express my sincere thanks to my TA , </a:t>
            </a:r>
            <a:r>
              <a:rPr lang="en"/>
              <a:t>Yixin  Cao for making my doubts clear and providing constructive suggestions throughout the course.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48200" y="71075"/>
            <a:ext cx="8766300" cy="53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Table of contents</a:t>
            </a:r>
            <a:endParaRPr/>
          </a:p>
        </p:txBody>
      </p:sp>
      <p:sp>
        <p:nvSpPr>
          <p:cNvPr id="107" name="Google Shape;107;p20"/>
          <p:cNvSpPr txBox="1"/>
          <p:nvPr>
            <p:ph idx="1" type="body"/>
          </p:nvPr>
        </p:nvSpPr>
        <p:spPr>
          <a:xfrm>
            <a:off x="177675" y="479700"/>
            <a:ext cx="8196900" cy="4663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n" sz="4000" u="sng">
                <a:solidFill>
                  <a:schemeClr val="hlink"/>
                </a:solidFill>
                <a:hlinkClick action="ppaction://hlinksldjump" r:id="rId3"/>
              </a:rPr>
              <a:t>Introduction</a:t>
            </a:r>
            <a:endParaRPr b="1" sz="4000"/>
          </a:p>
          <a:p>
            <a:pPr indent="0" lvl="0" marL="0" rtl="0" algn="l">
              <a:spcBef>
                <a:spcPts val="1200"/>
              </a:spcBef>
              <a:spcAft>
                <a:spcPts val="0"/>
              </a:spcAft>
              <a:buNone/>
            </a:pPr>
            <a:r>
              <a:rPr b="1" lang="en" sz="4000" u="sng">
                <a:solidFill>
                  <a:schemeClr val="hlink"/>
                </a:solidFill>
                <a:hlinkClick action="ppaction://hlinksldjump" r:id="rId4"/>
              </a:rPr>
              <a:t>Problem Description</a:t>
            </a:r>
            <a:endParaRPr b="1" sz="4000"/>
          </a:p>
          <a:p>
            <a:pPr indent="0" lvl="0" marL="0" rtl="0" algn="l">
              <a:spcBef>
                <a:spcPts val="1200"/>
              </a:spcBef>
              <a:spcAft>
                <a:spcPts val="0"/>
              </a:spcAft>
              <a:buNone/>
            </a:pPr>
            <a:r>
              <a:rPr b="1" lang="en" sz="4000" u="sng">
                <a:solidFill>
                  <a:schemeClr val="hlink"/>
                </a:solidFill>
                <a:hlinkClick action="ppaction://hlinksldjump" r:id="rId5"/>
              </a:rPr>
              <a:t> How to design</a:t>
            </a:r>
            <a:endParaRPr b="1" sz="4000"/>
          </a:p>
          <a:p>
            <a:pPr indent="0" lvl="0" marL="0" rtl="0" algn="l">
              <a:spcBef>
                <a:spcPts val="1200"/>
              </a:spcBef>
              <a:spcAft>
                <a:spcPts val="0"/>
              </a:spcAft>
              <a:buNone/>
            </a:pPr>
            <a:r>
              <a:rPr b="1" lang="en" sz="4000" u="sng">
                <a:solidFill>
                  <a:schemeClr val="hlink"/>
                </a:solidFill>
                <a:hlinkClick action="ppaction://hlinksldjump" r:id="rId6"/>
              </a:rPr>
              <a:t>Identify and Understand the problem</a:t>
            </a:r>
            <a:endParaRPr b="1" sz="4000"/>
          </a:p>
          <a:p>
            <a:pPr indent="0" lvl="0" marL="0" rtl="0" algn="l">
              <a:spcBef>
                <a:spcPts val="1200"/>
              </a:spcBef>
              <a:spcAft>
                <a:spcPts val="0"/>
              </a:spcAft>
              <a:buNone/>
            </a:pPr>
            <a:r>
              <a:rPr b="1" lang="en" sz="4000" u="sng">
                <a:solidFill>
                  <a:schemeClr val="hlink"/>
                </a:solidFill>
                <a:hlinkClick action="ppaction://hlinksldjump" r:id="rId7"/>
              </a:rPr>
              <a:t>Investigation</a:t>
            </a:r>
            <a:endParaRPr b="1" sz="4000"/>
          </a:p>
          <a:p>
            <a:pPr indent="0" lvl="0" marL="0" rtl="0" algn="l">
              <a:spcBef>
                <a:spcPts val="1200"/>
              </a:spcBef>
              <a:spcAft>
                <a:spcPts val="0"/>
              </a:spcAft>
              <a:buNone/>
            </a:pPr>
            <a:r>
              <a:rPr b="1" lang="en" sz="4000" u="sng">
                <a:solidFill>
                  <a:schemeClr val="hlink"/>
                </a:solidFill>
                <a:hlinkClick action="ppaction://hlinksldjump" r:id="rId8"/>
              </a:rPr>
              <a:t>Solutions</a:t>
            </a:r>
            <a:endParaRPr b="1" sz="4000"/>
          </a:p>
          <a:p>
            <a:pPr indent="0" lvl="0" marL="0" rtl="0" algn="l">
              <a:spcBef>
                <a:spcPts val="1200"/>
              </a:spcBef>
              <a:spcAft>
                <a:spcPts val="0"/>
              </a:spcAft>
              <a:buNone/>
            </a:pPr>
            <a:r>
              <a:rPr b="1" lang="en" sz="4000" u="sng">
                <a:solidFill>
                  <a:schemeClr val="hlink"/>
                </a:solidFill>
                <a:hlinkClick action="ppaction://hlinksldjump" r:id="rId9"/>
              </a:rPr>
              <a:t>Objective</a:t>
            </a:r>
            <a:endParaRPr/>
          </a:p>
          <a:p>
            <a:pPr indent="0" lvl="0" marL="0" rtl="0" algn="l">
              <a:spcBef>
                <a:spcPts val="1200"/>
              </a:spcBef>
              <a:spcAft>
                <a:spcPts val="0"/>
              </a:spcAft>
              <a:buNone/>
            </a:pPr>
            <a:r>
              <a:rPr b="1" lang="en" sz="4000" u="sng">
                <a:solidFill>
                  <a:schemeClr val="hlink"/>
                </a:solidFill>
                <a:hlinkClick action="ppaction://hlinksldjump" r:id="rId10"/>
              </a:rPr>
              <a:t> Depth first traversal on a maze</a:t>
            </a:r>
            <a:endParaRPr b="1" sz="4000"/>
          </a:p>
          <a:p>
            <a:pPr indent="0" lvl="0" marL="0" rtl="0" algn="l">
              <a:spcBef>
                <a:spcPts val="1200"/>
              </a:spcBef>
              <a:spcAft>
                <a:spcPts val="0"/>
              </a:spcAft>
              <a:buNone/>
            </a:pPr>
            <a:r>
              <a:rPr b="1" lang="en" sz="4000" u="sng">
                <a:solidFill>
                  <a:schemeClr val="hlink"/>
                </a:solidFill>
                <a:hlinkClick action="ppaction://hlinksldjump" r:id="rId11"/>
              </a:rPr>
              <a:t>Implementation</a:t>
            </a:r>
            <a:endParaRPr b="1" sz="4000"/>
          </a:p>
          <a:p>
            <a:pPr indent="0" lvl="0" marL="0" rtl="0" algn="l">
              <a:lnSpc>
                <a:spcPct val="95000"/>
              </a:lnSpc>
              <a:spcBef>
                <a:spcPts val="1200"/>
              </a:spcBef>
              <a:spcAft>
                <a:spcPts val="0"/>
              </a:spcAft>
              <a:buClr>
                <a:schemeClr val="dk1"/>
              </a:buClr>
              <a:buSzPts val="151"/>
              <a:buFont typeface="Arial"/>
              <a:buNone/>
            </a:pPr>
            <a:r>
              <a:rPr b="1" lang="en" sz="4000" u="sng">
                <a:solidFill>
                  <a:schemeClr val="accent5"/>
                </a:solidFill>
                <a:hlinkClick action="ppaction://hlinksldjump" r:id="rId12">
                  <a:extLst>
                    <a:ext uri="{A12FA001-AC4F-418D-AE19-62706E023703}">
                      <ahyp:hlinkClr val="tx"/>
                    </a:ext>
                  </a:extLst>
                </a:hlinkClick>
              </a:rPr>
              <a:t> Approach 1 Depth First Search : TREE</a:t>
            </a:r>
            <a:endParaRPr b="1" sz="4000"/>
          </a:p>
          <a:p>
            <a:pPr indent="0" lvl="0" marL="0" rtl="0" algn="l">
              <a:lnSpc>
                <a:spcPct val="95000"/>
              </a:lnSpc>
              <a:spcBef>
                <a:spcPts val="1200"/>
              </a:spcBef>
              <a:spcAft>
                <a:spcPts val="0"/>
              </a:spcAft>
              <a:buNone/>
            </a:pPr>
            <a:r>
              <a:rPr b="1" lang="en" sz="4000" u="sng">
                <a:solidFill>
                  <a:schemeClr val="accent5"/>
                </a:solidFill>
                <a:hlinkClick action="ppaction://hlinksldjump" r:id="rId13">
                  <a:extLst>
                    <a:ext uri="{A12FA001-AC4F-418D-AE19-62706E023703}">
                      <ahyp:hlinkClr val="tx"/>
                    </a:ext>
                  </a:extLst>
                </a:hlinkClick>
              </a:rPr>
              <a:t>Python - code</a:t>
            </a:r>
            <a:endParaRPr b="1" sz="4000"/>
          </a:p>
          <a:p>
            <a:pPr indent="0" lvl="0" marL="0" rtl="0" algn="l">
              <a:lnSpc>
                <a:spcPct val="95000"/>
              </a:lnSpc>
              <a:spcBef>
                <a:spcPts val="1200"/>
              </a:spcBef>
              <a:spcAft>
                <a:spcPts val="0"/>
              </a:spcAft>
              <a:buNone/>
            </a:pPr>
            <a:r>
              <a:rPr b="1" lang="en" sz="4000" u="sng">
                <a:solidFill>
                  <a:schemeClr val="accent5"/>
                </a:solidFill>
                <a:hlinkClick action="ppaction://hlinksldjump" r:id="rId14">
                  <a:extLst>
                    <a:ext uri="{A12FA001-AC4F-418D-AE19-62706E023703}">
                      <ahyp:hlinkClr val="tx"/>
                    </a:ext>
                  </a:extLst>
                </a:hlinkClick>
              </a:rPr>
              <a:t>Test</a:t>
            </a:r>
            <a:endParaRPr b="1" sz="4000"/>
          </a:p>
          <a:p>
            <a:pPr indent="0" lvl="0" marL="0" rtl="0" algn="l">
              <a:lnSpc>
                <a:spcPct val="95000"/>
              </a:lnSpc>
              <a:spcBef>
                <a:spcPts val="1200"/>
              </a:spcBef>
              <a:spcAft>
                <a:spcPts val="0"/>
              </a:spcAft>
              <a:buNone/>
            </a:pPr>
            <a:r>
              <a:rPr b="1" lang="en" sz="4000" u="sng">
                <a:solidFill>
                  <a:schemeClr val="accent5"/>
                </a:solidFill>
                <a:hlinkClick action="ppaction://hlinksldjump" r:id="rId15">
                  <a:extLst>
                    <a:ext uri="{A12FA001-AC4F-418D-AE19-62706E023703}">
                      <ahyp:hlinkClr val="tx"/>
                    </a:ext>
                  </a:extLst>
                </a:hlinkClick>
              </a:rPr>
              <a:t>Enhancement Ideas</a:t>
            </a:r>
            <a:endParaRPr b="1" sz="4000"/>
          </a:p>
          <a:p>
            <a:pPr indent="0" lvl="0" marL="0" rtl="0" algn="l">
              <a:lnSpc>
                <a:spcPct val="95000"/>
              </a:lnSpc>
              <a:spcBef>
                <a:spcPts val="1200"/>
              </a:spcBef>
              <a:spcAft>
                <a:spcPts val="0"/>
              </a:spcAft>
              <a:buNone/>
            </a:pPr>
            <a:r>
              <a:rPr b="1" lang="en" sz="4000" u="sng">
                <a:solidFill>
                  <a:schemeClr val="accent5"/>
                </a:solidFill>
                <a:hlinkClick action="ppaction://hlinksldjump" r:id="rId16">
                  <a:extLst>
                    <a:ext uri="{A12FA001-AC4F-418D-AE19-62706E023703}">
                      <ahyp:hlinkClr val="tx"/>
                    </a:ext>
                  </a:extLst>
                </a:hlinkClick>
              </a:rPr>
              <a:t> Drawback</a:t>
            </a:r>
            <a:endParaRPr b="1" sz="4000"/>
          </a:p>
          <a:p>
            <a:pPr indent="0" lvl="0" marL="0" rtl="0" algn="l">
              <a:lnSpc>
                <a:spcPct val="95000"/>
              </a:lnSpc>
              <a:spcBef>
                <a:spcPts val="1200"/>
              </a:spcBef>
              <a:spcAft>
                <a:spcPts val="0"/>
              </a:spcAft>
              <a:buNone/>
            </a:pPr>
            <a:r>
              <a:rPr b="1" lang="en" sz="4000" u="sng">
                <a:solidFill>
                  <a:schemeClr val="accent5"/>
                </a:solidFill>
                <a:hlinkClick action="ppaction://hlinksldjump" r:id="rId17">
                  <a:extLst>
                    <a:ext uri="{A12FA001-AC4F-418D-AE19-62706E023703}">
                      <ahyp:hlinkClr val="tx"/>
                    </a:ext>
                  </a:extLst>
                </a:hlinkClick>
              </a:rPr>
              <a:t>Conclusion</a:t>
            </a:r>
            <a:endParaRPr b="1" sz="4000"/>
          </a:p>
          <a:p>
            <a:pPr indent="0" lvl="0" marL="0" rtl="0" algn="l">
              <a:lnSpc>
                <a:spcPct val="95000"/>
              </a:lnSpc>
              <a:spcBef>
                <a:spcPts val="1200"/>
              </a:spcBef>
              <a:spcAft>
                <a:spcPts val="0"/>
              </a:spcAft>
              <a:buNone/>
            </a:pPr>
            <a:r>
              <a:rPr b="1" lang="en" sz="4000" u="sng">
                <a:solidFill>
                  <a:schemeClr val="accent5"/>
                </a:solidFill>
                <a:hlinkClick action="ppaction://hlinksldjump" r:id="rId18">
                  <a:extLst>
                    <a:ext uri="{A12FA001-AC4F-418D-AE19-62706E023703}">
                      <ahyp:hlinkClr val="tx"/>
                    </a:ext>
                  </a:extLst>
                </a:hlinkClick>
              </a:rPr>
              <a:t>References</a:t>
            </a:r>
            <a:endParaRPr b="1" sz="4000"/>
          </a:p>
          <a:p>
            <a:pPr indent="0" lvl="0" marL="0" rtl="0" algn="l">
              <a:lnSpc>
                <a:spcPct val="95000"/>
              </a:lnSpc>
              <a:spcBef>
                <a:spcPts val="1200"/>
              </a:spcBef>
              <a:spcAft>
                <a:spcPts val="0"/>
              </a:spcAft>
              <a:buClr>
                <a:schemeClr val="dk1"/>
              </a:buClr>
              <a:buSzPts val="151"/>
              <a:buFont typeface="Arial"/>
              <a:buNone/>
            </a:pPr>
            <a:r>
              <a:t/>
            </a:r>
            <a:endParaRPr b="1" sz="8400"/>
          </a:p>
          <a:p>
            <a:pPr indent="0" lvl="0" marL="0" rtl="0" algn="l">
              <a:spcBef>
                <a:spcPts val="1200"/>
              </a:spcBef>
              <a:spcAft>
                <a:spcPts val="0"/>
              </a:spcAft>
              <a:buNone/>
            </a:pPr>
            <a:r>
              <a:t/>
            </a:r>
            <a:endParaRPr b="1" sz="4800"/>
          </a:p>
          <a:p>
            <a:pPr indent="0" lvl="0" marL="0" rtl="0" algn="l">
              <a:spcBef>
                <a:spcPts val="1200"/>
              </a:spcBef>
              <a:spcAft>
                <a:spcPts val="0"/>
              </a:spcAft>
              <a:buClr>
                <a:schemeClr val="dk1"/>
              </a:buClr>
              <a:buSzPts val="275"/>
              <a:buFont typeface="Arial"/>
              <a:buNone/>
            </a:pPr>
            <a:r>
              <a:t/>
            </a:r>
            <a:endParaRPr sz="4800"/>
          </a:p>
          <a:p>
            <a:pPr indent="0" lvl="0" marL="0" rtl="0" algn="l">
              <a:spcBef>
                <a:spcPts val="1200"/>
              </a:spcBef>
              <a:spcAft>
                <a:spcPts val="0"/>
              </a:spcAft>
              <a:buNone/>
            </a:pPr>
            <a:r>
              <a:t/>
            </a:r>
            <a:endParaRPr sz="4800"/>
          </a:p>
          <a:p>
            <a:pPr indent="0" lvl="0" marL="0" rtl="0" algn="l">
              <a:spcBef>
                <a:spcPts val="1200"/>
              </a:spcBef>
              <a:spcAft>
                <a:spcPts val="0"/>
              </a:spcAft>
              <a:buNone/>
            </a:pPr>
            <a:r>
              <a:t/>
            </a:r>
            <a:endParaRPr sz="2900"/>
          </a:p>
          <a:p>
            <a:pPr indent="0" lvl="0" marL="0" rtl="0" algn="l">
              <a:spcBef>
                <a:spcPts val="1200"/>
              </a:spcBef>
              <a:spcAft>
                <a:spcPts val="0"/>
              </a:spcAft>
              <a:buNone/>
            </a:pPr>
            <a:r>
              <a:t/>
            </a:r>
            <a:endParaRPr sz="21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Problem Description</a:t>
            </a:r>
            <a:endParaRPr/>
          </a:p>
        </p:txBody>
      </p:sp>
      <p:sp>
        <p:nvSpPr>
          <p:cNvPr id="113" name="Google Shape;113;p21"/>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latin typeface="Arial"/>
                <a:ea typeface="Arial"/>
                <a:cs typeface="Arial"/>
                <a:sym typeface="Arial"/>
              </a:rPr>
              <a:t>Robot - Clear Route (Street, Highway)</a:t>
            </a:r>
            <a:endParaRPr sz="2400"/>
          </a:p>
          <a:p>
            <a:pPr indent="0" lvl="0" marL="0" rtl="0" algn="l">
              <a:spcBef>
                <a:spcPts val="1200"/>
              </a:spcBef>
              <a:spcAft>
                <a:spcPts val="0"/>
              </a:spcAft>
              <a:buClr>
                <a:schemeClr val="dk1"/>
              </a:buClr>
              <a:buSzPts val="1100"/>
              <a:buFont typeface="Arial"/>
              <a:buNone/>
            </a:pPr>
            <a:r>
              <a:rPr lang="en"/>
              <a:t>The</a:t>
            </a:r>
            <a:r>
              <a:rPr lang="en"/>
              <a:t> planner's problem is then to find a sequence of stances in L which take the robot from the start to the goal, such that the stances and the surfaces. It requires a clear path from start and can go as far as it can , and backtracks until it finds an unexplored path and then explore it step by step.</a:t>
            </a:r>
            <a:endParaRPr/>
          </a:p>
          <a:p>
            <a:pPr indent="0" lvl="0" marL="0" rtl="0" algn="l">
              <a:spcBef>
                <a:spcPts val="1200"/>
              </a:spcBef>
              <a:spcAft>
                <a:spcPts val="1200"/>
              </a:spcAft>
              <a:buClr>
                <a:schemeClr val="dk1"/>
              </a:buClr>
              <a:buSzPts val="1100"/>
              <a:buFont typeface="Arial"/>
              <a:buNone/>
            </a:pPr>
            <a:r>
              <a:t/>
            </a:r>
            <a:endParaRPr/>
          </a:p>
        </p:txBody>
      </p:sp>
      <p:sp>
        <p:nvSpPr>
          <p:cNvPr id="114" name="Google Shape;114;p21"/>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300">
                <a:latin typeface="Arial"/>
                <a:ea typeface="Arial"/>
                <a:cs typeface="Arial"/>
                <a:sym typeface="Arial"/>
              </a:rPr>
              <a:t>Self Driving Car- Unclear Route (Hotel, Hospital)</a:t>
            </a:r>
            <a:endParaRPr b="1" sz="1300">
              <a:latin typeface="Arial"/>
              <a:ea typeface="Arial"/>
              <a:cs typeface="Arial"/>
              <a:sym typeface="Arial"/>
            </a:endParaRPr>
          </a:p>
          <a:p>
            <a:pPr indent="0" lvl="0" marL="0" rtl="0" algn="l">
              <a:spcBef>
                <a:spcPts val="1200"/>
              </a:spcBef>
              <a:spcAft>
                <a:spcPts val="0"/>
              </a:spcAft>
              <a:buNone/>
            </a:pPr>
            <a:r>
              <a:rPr lang="en"/>
              <a:t>While the self driving car detects curbs and other vehicles when parking. Its like while rolling in an empty space until it detects any hurdle or curb.</a:t>
            </a:r>
            <a:endParaRPr/>
          </a:p>
          <a:p>
            <a:pPr indent="0" lvl="0" marL="0" rtl="0" algn="l">
              <a:spcBef>
                <a:spcPts val="1200"/>
              </a:spcBef>
              <a:spcAft>
                <a:spcPts val="1200"/>
              </a:spcAft>
              <a:buNone/>
            </a:pPr>
            <a:r>
              <a:rPr lang="en"/>
              <a:t>Self driving cars are looking for available space move in that direction until it achieve its desired path.</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